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5.svg" ContentType="image/svg+xml"/>
  <Override PartName="/ppt/media/image38.svg" ContentType="image/svg+xml"/>
  <Override PartName="/ppt/media/image4.svg" ContentType="image/svg+xml"/>
  <Override PartName="/ppt/media/image45.svg" ContentType="image/svg+xml"/>
  <Override PartName="/ppt/media/image6.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18288000" cy="10287000"/>
  <p:notesSz cx="6858000" cy="9144000"/>
  <p:embeddedFontLst>
    <p:embeddedFont>
      <p:font typeface="ITC Benguiat" panose="02030603050306020704"/>
      <p:regular r:id="rId41"/>
    </p:embeddedFont>
    <p:embeddedFont>
      <p:font typeface="Canva Sans Bold" panose="020B0803030501040103"/>
      <p:bold r:id="rId42"/>
    </p:embeddedFont>
    <p:embeddedFont>
      <p:font typeface="EB Garamond Semi-Bold"/>
      <p:bold r:id="rId43"/>
    </p:embeddedFont>
    <p:embeddedFont>
      <p:font typeface="TT Commons Pro" panose="020B0103030102020204"/>
      <p:regular r:id="rId44"/>
    </p:embeddedFont>
    <p:embeddedFont>
      <p:font typeface="Poppins Medium" panose="02000000000000000000"/>
      <p:regular r:id="rId45"/>
    </p:embeddedFont>
    <p:embeddedFont>
      <p:font typeface="Poppins Bold" panose="02000000000000000000"/>
      <p:bold r:id="rId46"/>
    </p:embeddedFont>
    <p:embeddedFont>
      <p:font typeface="Poppins Light" panose="02000000000000000000"/>
      <p:regular r:id="rId47"/>
    </p:embeddedFont>
    <p:embeddedFont>
      <p:font typeface="Canva Sans" panose="020B0503030501040103"/>
      <p:regular r:id="rId48"/>
    </p:embeddedFont>
    <p:embeddedFont>
      <p:font typeface="Calibri" panose="020F0502020204030204" charset="0"/>
      <p:regular r:id="rId49"/>
      <p:bold r:id="rId50"/>
      <p:italic r:id="rId51"/>
      <p:boldItalic r:id="rId52"/>
    </p:embeddedFont>
    <p:embeddedFont>
      <p:font typeface="Six Caps" panose="02000508020000020004"/>
      <p:regular r:id="rId53"/>
    </p:embeddedFont>
    <p:embeddedFont>
      <p:font typeface="TT Commons Pro Bold" panose="020B0103030102020204"/>
      <p:bold r:id="rId54"/>
    </p:embeddedFont>
    <p:embeddedFont>
      <p:font typeface="Noto Sans Bengali Bold" panose="020B0802040504020204"/>
      <p:bold r:id="rId55"/>
    </p:embeddedFont>
    <p:embeddedFont>
      <p:font typeface="Hind Siliguri Bold" panose="02000000000000000000"/>
      <p:bold r:id="rId56"/>
    </p:embeddedFont>
    <p:embeddedFont>
      <p:font typeface="Hind Siliguri" panose="020000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font" Target="fonts/font17.fntdata"/><Relationship Id="rId56" Type="http://schemas.openxmlformats.org/officeDocument/2006/relationships/font" Target="fonts/font16.fntdata"/><Relationship Id="rId55" Type="http://schemas.openxmlformats.org/officeDocument/2006/relationships/font" Target="fonts/font15.fntdata"/><Relationship Id="rId54" Type="http://schemas.openxmlformats.org/officeDocument/2006/relationships/font" Target="fonts/font14.fntdata"/><Relationship Id="rId53" Type="http://schemas.openxmlformats.org/officeDocument/2006/relationships/font" Target="fonts/font13.fntdata"/><Relationship Id="rId52" Type="http://schemas.openxmlformats.org/officeDocument/2006/relationships/font" Target="fonts/font12.fntdata"/><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 Target="slides/slide3.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svg"/><Relationship Id="rId3" Type="http://schemas.openxmlformats.org/officeDocument/2006/relationships/image" Target="../media/image29.png"/><Relationship Id="rId2" Type="http://schemas.openxmlformats.org/officeDocument/2006/relationships/image" Target="../media/image26.sv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8.sv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2" Type="http://schemas.openxmlformats.org/officeDocument/2006/relationships/slideLayout" Target="../slideLayouts/slideLayout7.xml"/><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9.svg"/><Relationship Id="rId7" Type="http://schemas.openxmlformats.org/officeDocument/2006/relationships/image" Target="../media/image1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sv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26.sv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1385472" y="6874622"/>
            <a:ext cx="3972652" cy="4114800"/>
          </a:xfrm>
          <a:custGeom>
            <a:avLst/>
            <a:gdLst/>
            <a:ahLst/>
            <a:cxnLst/>
            <a:rect l="l" t="t" r="r" b="b"/>
            <a:pathLst>
              <a:path w="3972652" h="4114800">
                <a:moveTo>
                  <a:pt x="0" y="0"/>
                </a:moveTo>
                <a:lnTo>
                  <a:pt x="3972652" y="0"/>
                </a:lnTo>
                <a:lnTo>
                  <a:pt x="3972652"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799365" y="8069063"/>
            <a:ext cx="977270" cy="2388882"/>
          </a:xfrm>
          <a:custGeom>
            <a:avLst/>
            <a:gdLst/>
            <a:ahLst/>
            <a:cxnLst/>
            <a:rect l="l" t="t" r="r" b="b"/>
            <a:pathLst>
              <a:path w="977270" h="2388882">
                <a:moveTo>
                  <a:pt x="0" y="0"/>
                </a:moveTo>
                <a:lnTo>
                  <a:pt x="977270" y="0"/>
                </a:lnTo>
                <a:lnTo>
                  <a:pt x="977270" y="2388881"/>
                </a:lnTo>
                <a:lnTo>
                  <a:pt x="0" y="23888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140193">
            <a:off x="1505243" y="8452552"/>
            <a:ext cx="877441" cy="3073837"/>
          </a:xfrm>
          <a:custGeom>
            <a:avLst/>
            <a:gdLst/>
            <a:ahLst/>
            <a:cxnLst/>
            <a:rect l="l" t="t" r="r" b="b"/>
            <a:pathLst>
              <a:path w="877441" h="3073837">
                <a:moveTo>
                  <a:pt x="0" y="0"/>
                </a:moveTo>
                <a:lnTo>
                  <a:pt x="877441" y="0"/>
                </a:lnTo>
                <a:lnTo>
                  <a:pt x="877441" y="3073837"/>
                </a:lnTo>
                <a:lnTo>
                  <a:pt x="0" y="30738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481072">
            <a:off x="665274" y="7620558"/>
            <a:ext cx="877441" cy="1545799"/>
          </a:xfrm>
          <a:custGeom>
            <a:avLst/>
            <a:gdLst/>
            <a:ahLst/>
            <a:cxnLst/>
            <a:rect l="l" t="t" r="r" b="b"/>
            <a:pathLst>
              <a:path w="877441" h="1545799">
                <a:moveTo>
                  <a:pt x="0" y="0"/>
                </a:moveTo>
                <a:lnTo>
                  <a:pt x="877440" y="0"/>
                </a:lnTo>
                <a:lnTo>
                  <a:pt x="877440" y="1545799"/>
                </a:lnTo>
                <a:lnTo>
                  <a:pt x="0" y="1545799"/>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6" name="Freeform 6"/>
          <p:cNvSpPr/>
          <p:nvPr/>
        </p:nvSpPr>
        <p:spPr>
          <a:xfrm rot="-4839794">
            <a:off x="-332065" y="6986302"/>
            <a:ext cx="877441" cy="1545799"/>
          </a:xfrm>
          <a:custGeom>
            <a:avLst/>
            <a:gdLst/>
            <a:ahLst/>
            <a:cxnLst/>
            <a:rect l="l" t="t" r="r" b="b"/>
            <a:pathLst>
              <a:path w="877441" h="1545799">
                <a:moveTo>
                  <a:pt x="0" y="0"/>
                </a:moveTo>
                <a:lnTo>
                  <a:pt x="877440" y="0"/>
                </a:lnTo>
                <a:lnTo>
                  <a:pt x="877440" y="1545798"/>
                </a:lnTo>
                <a:lnTo>
                  <a:pt x="0" y="1545798"/>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7" name="Freeform 7"/>
          <p:cNvSpPr/>
          <p:nvPr/>
        </p:nvSpPr>
        <p:spPr>
          <a:xfrm rot="9346749">
            <a:off x="5551500" y="-1562664"/>
            <a:ext cx="5003689" cy="5182728"/>
          </a:xfrm>
          <a:custGeom>
            <a:avLst/>
            <a:gdLst/>
            <a:ahLst/>
            <a:cxnLst/>
            <a:rect l="l" t="t" r="r" b="b"/>
            <a:pathLst>
              <a:path w="5003689" h="5182728">
                <a:moveTo>
                  <a:pt x="0" y="0"/>
                </a:moveTo>
                <a:lnTo>
                  <a:pt x="5003689" y="0"/>
                </a:lnTo>
                <a:lnTo>
                  <a:pt x="5003689" y="5182728"/>
                </a:lnTo>
                <a:lnTo>
                  <a:pt x="0" y="51827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rot="7973893">
            <a:off x="5950272" y="-1034801"/>
            <a:ext cx="1105166" cy="3871600"/>
          </a:xfrm>
          <a:custGeom>
            <a:avLst/>
            <a:gdLst/>
            <a:ahLst/>
            <a:cxnLst/>
            <a:rect l="l" t="t" r="r" b="b"/>
            <a:pathLst>
              <a:path w="1105166" h="3871600">
                <a:moveTo>
                  <a:pt x="0" y="0"/>
                </a:moveTo>
                <a:lnTo>
                  <a:pt x="1105166" y="0"/>
                </a:lnTo>
                <a:lnTo>
                  <a:pt x="1105166" y="3871600"/>
                </a:lnTo>
                <a:lnTo>
                  <a:pt x="0" y="3871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6633015">
            <a:off x="7830346" y="1202518"/>
            <a:ext cx="1105166" cy="1946985"/>
          </a:xfrm>
          <a:custGeom>
            <a:avLst/>
            <a:gdLst/>
            <a:ahLst/>
            <a:cxnLst/>
            <a:rect l="l" t="t" r="r" b="b"/>
            <a:pathLst>
              <a:path w="1105166" h="1946985">
                <a:moveTo>
                  <a:pt x="0" y="0"/>
                </a:moveTo>
                <a:lnTo>
                  <a:pt x="1105166" y="0"/>
                </a:lnTo>
                <a:lnTo>
                  <a:pt x="1105166" y="1946985"/>
                </a:lnTo>
                <a:lnTo>
                  <a:pt x="0" y="1946985"/>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0" name="Freeform 10"/>
          <p:cNvSpPr/>
          <p:nvPr/>
        </p:nvSpPr>
        <p:spPr>
          <a:xfrm rot="4274293">
            <a:off x="9314732" y="1315581"/>
            <a:ext cx="1105166" cy="1946985"/>
          </a:xfrm>
          <a:custGeom>
            <a:avLst/>
            <a:gdLst/>
            <a:ahLst/>
            <a:cxnLst/>
            <a:rect l="l" t="t" r="r" b="b"/>
            <a:pathLst>
              <a:path w="1105166" h="1946985">
                <a:moveTo>
                  <a:pt x="0" y="0"/>
                </a:moveTo>
                <a:lnTo>
                  <a:pt x="1105165" y="0"/>
                </a:lnTo>
                <a:lnTo>
                  <a:pt x="1105165" y="1946986"/>
                </a:lnTo>
                <a:lnTo>
                  <a:pt x="0" y="1946986"/>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1" name="Freeform 11"/>
          <p:cNvSpPr/>
          <p:nvPr/>
        </p:nvSpPr>
        <p:spPr>
          <a:xfrm>
            <a:off x="4535164" y="-789989"/>
            <a:ext cx="12724136" cy="11866977"/>
          </a:xfrm>
          <a:custGeom>
            <a:avLst/>
            <a:gdLst/>
            <a:ahLst/>
            <a:cxnLst/>
            <a:rect l="l" t="t" r="r" b="b"/>
            <a:pathLst>
              <a:path w="12724136" h="11866977">
                <a:moveTo>
                  <a:pt x="0" y="0"/>
                </a:moveTo>
                <a:lnTo>
                  <a:pt x="12724136" y="0"/>
                </a:lnTo>
                <a:lnTo>
                  <a:pt x="12724136" y="11866978"/>
                </a:lnTo>
                <a:lnTo>
                  <a:pt x="0" y="11866978"/>
                </a:lnTo>
                <a:lnTo>
                  <a:pt x="0" y="0"/>
                </a:lnTo>
                <a:close/>
              </a:path>
            </a:pathLst>
          </a:custGeom>
          <a:blipFill>
            <a:blip r:embed="rId7"/>
            <a:stretch>
              <a:fillRect t="-2038" r="-326" b="-2038"/>
            </a:stretch>
          </a:blipFill>
        </p:spPr>
      </p:sp>
      <p:sp>
        <p:nvSpPr>
          <p:cNvPr id="12" name="Freeform 12"/>
          <p:cNvSpPr/>
          <p:nvPr/>
        </p:nvSpPr>
        <p:spPr>
          <a:xfrm>
            <a:off x="17799365" y="5928620"/>
            <a:ext cx="977270" cy="2388882"/>
          </a:xfrm>
          <a:custGeom>
            <a:avLst/>
            <a:gdLst/>
            <a:ahLst/>
            <a:cxnLst/>
            <a:rect l="l" t="t" r="r" b="b"/>
            <a:pathLst>
              <a:path w="977270" h="2388882">
                <a:moveTo>
                  <a:pt x="0" y="0"/>
                </a:moveTo>
                <a:lnTo>
                  <a:pt x="977270" y="0"/>
                </a:lnTo>
                <a:lnTo>
                  <a:pt x="977270" y="2388882"/>
                </a:lnTo>
                <a:lnTo>
                  <a:pt x="0" y="2388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1101156">
            <a:off x="14668079" y="7523411"/>
            <a:ext cx="1090477" cy="2520009"/>
          </a:xfrm>
          <a:custGeom>
            <a:avLst/>
            <a:gdLst/>
            <a:ahLst/>
            <a:cxnLst/>
            <a:rect l="l" t="t" r="r" b="b"/>
            <a:pathLst>
              <a:path w="1090477" h="2520009">
                <a:moveTo>
                  <a:pt x="0" y="0"/>
                </a:moveTo>
                <a:lnTo>
                  <a:pt x="1090477" y="0"/>
                </a:lnTo>
                <a:lnTo>
                  <a:pt x="1090477" y="2520009"/>
                </a:lnTo>
                <a:lnTo>
                  <a:pt x="0" y="252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977707">
            <a:off x="15544953" y="7518194"/>
            <a:ext cx="1090477" cy="2520009"/>
          </a:xfrm>
          <a:custGeom>
            <a:avLst/>
            <a:gdLst/>
            <a:ahLst/>
            <a:cxnLst/>
            <a:rect l="l" t="t" r="r" b="b"/>
            <a:pathLst>
              <a:path w="1090477" h="2520009">
                <a:moveTo>
                  <a:pt x="0" y="0"/>
                </a:moveTo>
                <a:lnTo>
                  <a:pt x="1090477" y="0"/>
                </a:lnTo>
                <a:lnTo>
                  <a:pt x="1090477" y="2520009"/>
                </a:lnTo>
                <a:lnTo>
                  <a:pt x="0" y="252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6129609" y="2484491"/>
            <a:ext cx="10832876" cy="6993033"/>
          </a:xfrm>
          <a:prstGeom prst="rect">
            <a:avLst/>
          </a:prstGeom>
        </p:spPr>
        <p:txBody>
          <a:bodyPr lIns="0" tIns="0" rIns="0" bIns="0" rtlCol="0" anchor="t">
            <a:spAutoFit/>
          </a:bodyPr>
          <a:lstStyle/>
          <a:p>
            <a:pPr algn="ctr">
              <a:lnSpc>
                <a:spcPts val="10535"/>
              </a:lnSpc>
            </a:pPr>
            <a:r>
              <a:rPr lang="en-US" sz="11710" spc="-234">
                <a:solidFill>
                  <a:srgbClr val="001839"/>
                </a:solidFill>
                <a:latin typeface="ITC Benguiat" panose="02030603050306020704"/>
              </a:rPr>
              <a:t>UNVEILING THE CODE OF LIFE - A PREDICTION</a:t>
            </a:r>
            <a:endParaRPr lang="en-US" sz="11710" spc="-234">
              <a:solidFill>
                <a:srgbClr val="001839"/>
              </a:solidFill>
              <a:latin typeface="ITC Benguiat" panose="02030603050306020704"/>
            </a:endParaRPr>
          </a:p>
          <a:p>
            <a:pPr algn="ctr">
              <a:lnSpc>
                <a:spcPts val="10535"/>
              </a:lnSpc>
            </a:pPr>
            <a:r>
              <a:rPr lang="en-US" sz="11710" spc="-234">
                <a:solidFill>
                  <a:srgbClr val="001839"/>
                </a:solidFill>
                <a:latin typeface="ITC Benguiat" panose="02030603050306020704"/>
              </a:rPr>
              <a:t>MODEL</a:t>
            </a:r>
            <a:endParaRPr lang="en-US" sz="11710" spc="-234">
              <a:solidFill>
                <a:srgbClr val="001839"/>
              </a:solidFill>
              <a:latin typeface="ITC Benguiat" panose="02030603050306020704"/>
            </a:endParaRPr>
          </a:p>
        </p:txBody>
      </p:sp>
      <p:grpSp>
        <p:nvGrpSpPr>
          <p:cNvPr id="16" name="Group 16"/>
          <p:cNvGrpSpPr/>
          <p:nvPr/>
        </p:nvGrpSpPr>
        <p:grpSpPr>
          <a:xfrm rot="0">
            <a:off x="940491" y="1968272"/>
            <a:ext cx="4855920" cy="1620467"/>
            <a:chOff x="0" y="0"/>
            <a:chExt cx="1278926" cy="426790"/>
          </a:xfrm>
        </p:grpSpPr>
        <p:sp>
          <p:nvSpPr>
            <p:cNvPr id="17" name="Freeform 17"/>
            <p:cNvSpPr/>
            <p:nvPr/>
          </p:nvSpPr>
          <p:spPr>
            <a:xfrm>
              <a:off x="0" y="0"/>
              <a:ext cx="1278926" cy="426790"/>
            </a:xfrm>
            <a:custGeom>
              <a:avLst/>
              <a:gdLst/>
              <a:ahLst/>
              <a:cxnLst/>
              <a:rect l="l" t="t" r="r" b="b"/>
              <a:pathLst>
                <a:path w="1278926" h="426790">
                  <a:moveTo>
                    <a:pt x="81311" y="0"/>
                  </a:moveTo>
                  <a:lnTo>
                    <a:pt x="1197615" y="0"/>
                  </a:lnTo>
                  <a:cubicBezTo>
                    <a:pt x="1219180" y="0"/>
                    <a:pt x="1239862" y="8567"/>
                    <a:pt x="1255110" y="23815"/>
                  </a:cubicBezTo>
                  <a:cubicBezTo>
                    <a:pt x="1270359" y="39064"/>
                    <a:pt x="1278926" y="59746"/>
                    <a:pt x="1278926" y="81311"/>
                  </a:cubicBezTo>
                  <a:lnTo>
                    <a:pt x="1278926" y="345479"/>
                  </a:lnTo>
                  <a:cubicBezTo>
                    <a:pt x="1278926" y="390386"/>
                    <a:pt x="1242522" y="426790"/>
                    <a:pt x="1197615" y="426790"/>
                  </a:cubicBezTo>
                  <a:lnTo>
                    <a:pt x="81311" y="426790"/>
                  </a:lnTo>
                  <a:cubicBezTo>
                    <a:pt x="36404" y="426790"/>
                    <a:pt x="0" y="390386"/>
                    <a:pt x="0" y="345479"/>
                  </a:cubicBezTo>
                  <a:lnTo>
                    <a:pt x="0" y="81311"/>
                  </a:lnTo>
                  <a:cubicBezTo>
                    <a:pt x="0" y="36404"/>
                    <a:pt x="36404" y="0"/>
                    <a:pt x="81311" y="0"/>
                  </a:cubicBezTo>
                  <a:close/>
                </a:path>
              </a:pathLst>
            </a:custGeom>
            <a:solidFill>
              <a:srgbClr val="7862B5"/>
            </a:solidFill>
          </p:spPr>
        </p:sp>
        <p:sp>
          <p:nvSpPr>
            <p:cNvPr id="18" name="TextBox 18"/>
            <p:cNvSpPr txBox="1"/>
            <p:nvPr/>
          </p:nvSpPr>
          <p:spPr>
            <a:xfrm>
              <a:off x="0" y="-38100"/>
              <a:ext cx="1278926" cy="464890"/>
            </a:xfrm>
            <a:prstGeom prst="rect">
              <a:avLst/>
            </a:prstGeom>
          </p:spPr>
          <p:txBody>
            <a:bodyPr lIns="50800" tIns="50800" rIns="50800" bIns="50800" rtlCol="0" anchor="ctr"/>
            <a:lstStyle/>
            <a:p>
              <a:pPr algn="ctr">
                <a:lnSpc>
                  <a:spcPts val="2660"/>
                </a:lnSpc>
              </a:pPr>
            </a:p>
          </p:txBody>
        </p:sp>
      </p:grpSp>
      <p:sp>
        <p:nvSpPr>
          <p:cNvPr id="19" name="TextBox 19"/>
          <p:cNvSpPr txBox="1"/>
          <p:nvPr/>
        </p:nvSpPr>
        <p:spPr>
          <a:xfrm>
            <a:off x="1098820" y="2284375"/>
            <a:ext cx="4539262" cy="1606332"/>
          </a:xfrm>
          <a:prstGeom prst="rect">
            <a:avLst/>
          </a:prstGeom>
        </p:spPr>
        <p:txBody>
          <a:bodyPr lIns="0" tIns="0" rIns="0" bIns="0" rtlCol="0" anchor="t">
            <a:spAutoFit/>
          </a:bodyPr>
          <a:lstStyle/>
          <a:p>
            <a:pPr algn="ctr">
              <a:lnSpc>
                <a:spcPts val="10150"/>
              </a:lnSpc>
            </a:pPr>
            <a:r>
              <a:rPr lang="en-US" sz="11275" spc="-225">
                <a:solidFill>
                  <a:srgbClr val="001839"/>
                </a:solidFill>
                <a:latin typeface="ITC Benguiat" panose="02030603050306020704"/>
              </a:rPr>
              <a:t>TITLE:-</a:t>
            </a:r>
            <a:endParaRPr lang="en-US" sz="11275" spc="-225">
              <a:solidFill>
                <a:srgbClr val="001839"/>
              </a:solidFill>
              <a:latin typeface="ITC Benguiat" panose="020306030503060207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0">
            <a:off x="16817894" y="0"/>
            <a:ext cx="882812" cy="12061366"/>
            <a:chOff x="0" y="0"/>
            <a:chExt cx="1177082" cy="16081821"/>
          </a:xfrm>
        </p:grpSpPr>
        <p:sp>
          <p:nvSpPr>
            <p:cNvPr id="3" name="Freeform 3"/>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6" name="Group 6"/>
          <p:cNvGrpSpPr/>
          <p:nvPr/>
        </p:nvGrpSpPr>
        <p:grpSpPr>
          <a:xfrm rot="0">
            <a:off x="15935083" y="-236456"/>
            <a:ext cx="882812" cy="12061366"/>
            <a:chOff x="0" y="0"/>
            <a:chExt cx="1177082" cy="16081821"/>
          </a:xfrm>
        </p:grpSpPr>
        <p:sp>
          <p:nvSpPr>
            <p:cNvPr id="7" name="Freeform 7"/>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10" name="TextBox 10"/>
          <p:cNvSpPr txBox="1"/>
          <p:nvPr/>
        </p:nvSpPr>
        <p:spPr>
          <a:xfrm>
            <a:off x="388856" y="1289705"/>
            <a:ext cx="15318557" cy="6598921"/>
          </a:xfrm>
          <a:prstGeom prst="rect">
            <a:avLst/>
          </a:prstGeom>
        </p:spPr>
        <p:txBody>
          <a:bodyPr lIns="0" tIns="0" rIns="0" bIns="0" rtlCol="0" anchor="t">
            <a:spAutoFit/>
          </a:bodyPr>
          <a:lstStyle/>
          <a:p>
            <a:pPr algn="ctr">
              <a:lnSpc>
                <a:spcPts val="3780"/>
              </a:lnSpc>
            </a:pPr>
            <a:r>
              <a:rPr lang="en-US" sz="2700">
                <a:solidFill>
                  <a:srgbClr val="FFFFFF"/>
                </a:solidFill>
                <a:latin typeface="Canva Sans" panose="020B0503030501040103"/>
              </a:rPr>
              <a:t>3.Diabetes Prediction Using Ensembling of Different Machine Learning Classifiers</a:t>
            </a:r>
            <a:endParaRPr lang="en-US" sz="2700">
              <a:solidFill>
                <a:srgbClr val="FFFFFF"/>
              </a:solidFill>
              <a:latin typeface="Canva Sans" panose="020B0503030501040103"/>
            </a:endParaRPr>
          </a:p>
          <a:p>
            <a:pPr algn="ctr">
              <a:lnSpc>
                <a:spcPts val="3780"/>
              </a:lnSpc>
            </a:pPr>
            <a:r>
              <a:rPr lang="en-US" sz="2700">
                <a:solidFill>
                  <a:srgbClr val="FFFFFF"/>
                </a:solidFill>
                <a:latin typeface="Canva Sans" panose="020B0503030501040103"/>
              </a:rPr>
              <a:t>Authors: </a:t>
            </a:r>
            <a:r>
              <a:rPr lang="en-US" sz="2700">
                <a:solidFill>
                  <a:srgbClr val="FFFFFF"/>
                </a:solidFill>
                <a:latin typeface="Canva Sans" panose="020B0503030501040103"/>
              </a:rPr>
              <a:t>Md. Kamrul Hasan; Md. Ashraful Alam; Dola Das; Eklas Hossain; Mahmudul Hasan</a:t>
            </a:r>
            <a:endParaRPr lang="en-US" sz="2700">
              <a:solidFill>
                <a:srgbClr val="FFFFFF"/>
              </a:solidFill>
              <a:latin typeface="Canva Sans" panose="020B0503030501040103"/>
            </a:endParaRPr>
          </a:p>
          <a:p>
            <a:pPr algn="ctr">
              <a:lnSpc>
                <a:spcPts val="3780"/>
              </a:lnSpc>
            </a:pPr>
            <a:r>
              <a:rPr lang="en-US" sz="2700">
                <a:solidFill>
                  <a:srgbClr val="FFFFFF"/>
                </a:solidFill>
                <a:latin typeface="Canva Sans" panose="020B0503030501040103"/>
              </a:rPr>
              <a:t>The paper by Md. Kamrul Hasan et al. presents a method for diabetes prediction employing an ensemble approach with various machine learning classifiers. By integrating multiple classifiers, including decision trees, support vector machines, and others, the study aims to enhance prediction accuracy. </a:t>
            </a:r>
            <a:endParaRPr lang="en-US" sz="2700">
              <a:solidFill>
                <a:srgbClr val="FFFFFF"/>
              </a:solidFill>
              <a:latin typeface="Canva Sans" panose="020B0503030501040103"/>
            </a:endParaRPr>
          </a:p>
          <a:p>
            <a:pPr algn="ctr">
              <a:lnSpc>
                <a:spcPts val="3640"/>
              </a:lnSpc>
            </a:pPr>
          </a:p>
          <a:p>
            <a:pPr algn="ctr">
              <a:lnSpc>
                <a:spcPts val="3640"/>
              </a:lnSpc>
            </a:pPr>
            <a:r>
              <a:rPr lang="en-US" sz="2600">
                <a:solidFill>
                  <a:srgbClr val="FFFFFF"/>
                </a:solidFill>
                <a:latin typeface="Canva Sans" panose="020B0503030501040103"/>
              </a:rPr>
              <a:t>4.A comparison of machine learning algorithms for diabetes prediction</a:t>
            </a:r>
            <a:endParaRPr lang="en-US" sz="2600">
              <a:solidFill>
                <a:srgbClr val="FFFFFF"/>
              </a:solidFill>
              <a:latin typeface="Canva Sans" panose="020B0503030501040103"/>
            </a:endParaRPr>
          </a:p>
          <a:p>
            <a:pPr algn="ctr">
              <a:lnSpc>
                <a:spcPts val="3640"/>
              </a:lnSpc>
            </a:pPr>
            <a:r>
              <a:rPr lang="en-US" sz="2600">
                <a:solidFill>
                  <a:srgbClr val="FFFFFF"/>
                </a:solidFill>
                <a:latin typeface="Canva Sans" panose="020B0503030501040103"/>
              </a:rPr>
              <a:t>Author : Jobeda Jamal Khanam, Simon Y. Foo</a:t>
            </a:r>
            <a:endParaRPr lang="en-US" sz="2600">
              <a:solidFill>
                <a:srgbClr val="FFFFFF"/>
              </a:solidFill>
              <a:latin typeface="Canva Sans" panose="020B0503030501040103"/>
            </a:endParaRPr>
          </a:p>
          <a:p>
            <a:pPr algn="ctr">
              <a:lnSpc>
                <a:spcPts val="3780"/>
              </a:lnSpc>
              <a:spcBef>
                <a:spcPct val="0"/>
              </a:spcBef>
            </a:pPr>
            <a:r>
              <a:rPr lang="en-US" sz="2700">
                <a:solidFill>
                  <a:srgbClr val="FFFFFF"/>
                </a:solidFill>
                <a:latin typeface="Canva Sans" panose="020B0503030501040103"/>
              </a:rPr>
              <a:t>The paper by Khanam and Foo compares machine learning algorithms for diabetes prediction, analyzing factors like accuracy and sensitivity. Various techniques, including decision trees and neural networks, are evaluated to determine their effectiveness in healthcare applications. The study offers insights into selecting optimal models for improved diabetes prognosis.</a:t>
            </a:r>
            <a:endParaRPr lang="en-US" sz="2700">
              <a:solidFill>
                <a:srgbClr val="FFFFFF"/>
              </a:solidFill>
              <a:latin typeface="Canva Sans" panose="020B0503030501040103"/>
            </a:endParaRPr>
          </a:p>
        </p:txBody>
      </p:sp>
      <p:sp>
        <p:nvSpPr>
          <p:cNvPr id="11" name="Freeform 11"/>
          <p:cNvSpPr/>
          <p:nvPr/>
        </p:nvSpPr>
        <p:spPr>
          <a:xfrm>
            <a:off x="0" y="78886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6250" r="-6250"/>
            </a:stretch>
          </a:blipFill>
        </p:spPr>
      </p:sp>
      <p:grpSp>
        <p:nvGrpSpPr>
          <p:cNvPr id="3" name="Group 3"/>
          <p:cNvGrpSpPr/>
          <p:nvPr/>
        </p:nvGrpSpPr>
        <p:grpSpPr>
          <a:xfrm rot="0">
            <a:off x="2525640" y="2425588"/>
            <a:ext cx="12941394" cy="5435825"/>
            <a:chOff x="0" y="0"/>
            <a:chExt cx="17255192" cy="7247767"/>
          </a:xfrm>
        </p:grpSpPr>
        <p:sp>
          <p:nvSpPr>
            <p:cNvPr id="4" name="AutoShape 4"/>
            <p:cNvSpPr/>
            <p:nvPr/>
          </p:nvSpPr>
          <p:spPr>
            <a:xfrm>
              <a:off x="0" y="0"/>
              <a:ext cx="17255192" cy="7247767"/>
            </a:xfrm>
            <a:prstGeom prst="rect">
              <a:avLst/>
            </a:prstGeom>
            <a:solidFill>
              <a:srgbClr val="194A8B">
                <a:alpha val="48627"/>
              </a:srgbClr>
            </a:solidFill>
          </p:spPr>
        </p:sp>
        <p:sp>
          <p:nvSpPr>
            <p:cNvPr id="5" name="TextBox 5"/>
            <p:cNvSpPr txBox="1"/>
            <p:nvPr/>
          </p:nvSpPr>
          <p:spPr>
            <a:xfrm>
              <a:off x="999800" y="2670325"/>
              <a:ext cx="15255591" cy="2113491"/>
            </a:xfrm>
            <a:prstGeom prst="rect">
              <a:avLst/>
            </a:prstGeom>
          </p:spPr>
          <p:txBody>
            <a:bodyPr lIns="0" tIns="0" rIns="0" bIns="0" rtlCol="0" anchor="t">
              <a:spAutoFit/>
            </a:bodyPr>
            <a:lstStyle/>
            <a:p>
              <a:pPr algn="ctr">
                <a:lnSpc>
                  <a:spcPts val="11500"/>
                </a:lnSpc>
              </a:pPr>
              <a:r>
                <a:rPr lang="en-US" sz="11500">
                  <a:solidFill>
                    <a:srgbClr val="F4F4F4"/>
                  </a:solidFill>
                  <a:latin typeface="EB Garamond Semi-Bold"/>
                </a:rPr>
                <a:t>Architecture</a:t>
              </a:r>
              <a:endParaRPr lang="en-US" sz="11500">
                <a:solidFill>
                  <a:srgbClr val="F4F4F4"/>
                </a:solidFill>
                <a:latin typeface="EB Garamond Semi-Bold"/>
              </a:endParaRPr>
            </a:p>
          </p:txBody>
        </p:sp>
        <p:sp>
          <p:nvSpPr>
            <p:cNvPr id="6" name="TextBox 6"/>
            <p:cNvSpPr txBox="1"/>
            <p:nvPr/>
          </p:nvSpPr>
          <p:spPr>
            <a:xfrm>
              <a:off x="999800" y="5348725"/>
              <a:ext cx="15255591" cy="624417"/>
            </a:xfrm>
            <a:prstGeom prst="rect">
              <a:avLst/>
            </a:prstGeom>
          </p:spPr>
          <p:txBody>
            <a:bodyPr lIns="0" tIns="0" rIns="0" bIns="0" rtlCol="0" anchor="t">
              <a:spAutoFit/>
            </a:bodyPr>
            <a:lstStyle/>
            <a:p>
              <a:pPr algn="ctr">
                <a:lnSpc>
                  <a:spcPts val="4060"/>
                </a:lnSpc>
              </a:pPr>
              <a:r>
                <a:rPr lang="en-US" sz="2800">
                  <a:solidFill>
                    <a:srgbClr val="F4F4F4"/>
                  </a:solidFill>
                  <a:latin typeface="TT Commons Pro" panose="020B0103030102020204"/>
                </a:rPr>
                <a:t>Datasets, GWAS, Module Split-up</a:t>
              </a:r>
              <a:endParaRPr lang="en-US" sz="2800">
                <a:solidFill>
                  <a:srgbClr val="F4F4F4"/>
                </a:solidFill>
                <a:latin typeface="TT Commons Pro" panose="020B0103030102020204"/>
              </a:endParaRPr>
            </a:p>
          </p:txBody>
        </p:sp>
        <p:sp>
          <p:nvSpPr>
            <p:cNvPr id="7" name="TextBox 7"/>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F4F4F4"/>
                  </a:solidFill>
                  <a:latin typeface="TT Commons Pro" panose="020B0103030102020204"/>
                </a:rPr>
                <a:t>UNVEILING THE CODE OF LIFE</a:t>
              </a:r>
              <a:endParaRPr lang="en-US" sz="3200" spc="384">
                <a:solidFill>
                  <a:srgbClr val="F4F4F4"/>
                </a:solidFill>
                <a:latin typeface="TT Commons Pro" panose="020B0103030102020204"/>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0606"/>
        </a:solidFill>
        <a:effectLst/>
      </p:bgPr>
    </p:bg>
    <p:spTree>
      <p:nvGrpSpPr>
        <p:cNvPr id="1" name=""/>
        <p:cNvGrpSpPr/>
        <p:nvPr/>
      </p:nvGrpSpPr>
      <p:grpSpPr>
        <a:xfrm>
          <a:off x="0" y="0"/>
          <a:ext cx="0" cy="0"/>
          <a:chOff x="0" y="0"/>
          <a:chExt cx="0" cy="0"/>
        </a:xfrm>
      </p:grpSpPr>
      <p:sp>
        <p:nvSpPr>
          <p:cNvPr id="2" name="Freeform 2"/>
          <p:cNvSpPr/>
          <p:nvPr/>
        </p:nvSpPr>
        <p:spPr>
          <a:xfrm>
            <a:off x="3684107" y="499067"/>
            <a:ext cx="12296155" cy="9288867"/>
          </a:xfrm>
          <a:custGeom>
            <a:avLst/>
            <a:gdLst/>
            <a:ahLst/>
            <a:cxnLst/>
            <a:rect l="l" t="t" r="r" b="b"/>
            <a:pathLst>
              <a:path w="12296155" h="9288867">
                <a:moveTo>
                  <a:pt x="0" y="0"/>
                </a:moveTo>
                <a:lnTo>
                  <a:pt x="12296155" y="0"/>
                </a:lnTo>
                <a:lnTo>
                  <a:pt x="12296155" y="9288866"/>
                </a:lnTo>
                <a:lnTo>
                  <a:pt x="0" y="9288866"/>
                </a:lnTo>
                <a:lnTo>
                  <a:pt x="0" y="0"/>
                </a:lnTo>
                <a:close/>
              </a:path>
            </a:pathLst>
          </a:custGeom>
          <a:blipFill>
            <a:blip r:embed="rId1"/>
            <a:stretch>
              <a:fillRect/>
            </a:stretch>
          </a:blipFill>
        </p:spPr>
      </p:sp>
      <p:grpSp>
        <p:nvGrpSpPr>
          <p:cNvPr id="3" name="Group 3"/>
          <p:cNvGrpSpPr/>
          <p:nvPr/>
        </p:nvGrpSpPr>
        <p:grpSpPr>
          <a:xfrm rot="0">
            <a:off x="739694" y="-229130"/>
            <a:ext cx="882812" cy="12061366"/>
            <a:chOff x="0" y="0"/>
            <a:chExt cx="1177082" cy="16081821"/>
          </a:xfrm>
        </p:grpSpPr>
        <p:sp>
          <p:nvSpPr>
            <p:cNvPr id="4" name="Freeform 4"/>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5" name="Freeform 5"/>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6" name="Freeform 6"/>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grpSp>
      <p:grpSp>
        <p:nvGrpSpPr>
          <p:cNvPr id="7" name="Group 7"/>
          <p:cNvGrpSpPr/>
          <p:nvPr/>
        </p:nvGrpSpPr>
        <p:grpSpPr>
          <a:xfrm rot="0">
            <a:off x="16817894" y="-229130"/>
            <a:ext cx="882812" cy="12061366"/>
            <a:chOff x="0" y="0"/>
            <a:chExt cx="1177082" cy="16081821"/>
          </a:xfrm>
        </p:grpSpPr>
        <p:sp>
          <p:nvSpPr>
            <p:cNvPr id="8" name="Freeform 8"/>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9" name="Freeform 9"/>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10" name="Freeform 10"/>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grpSp>
      <p:grpSp>
        <p:nvGrpSpPr>
          <p:cNvPr id="11" name="Group 11"/>
          <p:cNvGrpSpPr/>
          <p:nvPr/>
        </p:nvGrpSpPr>
        <p:grpSpPr>
          <a:xfrm rot="0">
            <a:off x="1963663" y="0"/>
            <a:ext cx="882812" cy="12061366"/>
            <a:chOff x="0" y="0"/>
            <a:chExt cx="1177082" cy="16081821"/>
          </a:xfrm>
        </p:grpSpPr>
        <p:sp>
          <p:nvSpPr>
            <p:cNvPr id="12" name="Freeform 12"/>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13" name="Freeform 13"/>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sp>
          <p:nvSpPr>
            <p:cNvPr id="14" name="Freeform 14"/>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stretch>
                <a:fillRect/>
              </a:stretch>
            </a:blipFill>
          </p:spPr>
        </p:sp>
      </p:grpSp>
      <p:sp>
        <p:nvSpPr>
          <p:cNvPr id="15" name="Freeform 15"/>
          <p:cNvSpPr/>
          <p:nvPr/>
        </p:nvSpPr>
        <p:spPr>
          <a:xfrm>
            <a:off x="3684107" y="499067"/>
            <a:ext cx="12296155" cy="9288867"/>
          </a:xfrm>
          <a:custGeom>
            <a:avLst/>
            <a:gdLst/>
            <a:ahLst/>
            <a:cxnLst/>
            <a:rect l="l" t="t" r="r" b="b"/>
            <a:pathLst>
              <a:path w="12296155" h="9288867">
                <a:moveTo>
                  <a:pt x="0" y="0"/>
                </a:moveTo>
                <a:lnTo>
                  <a:pt x="12296155" y="0"/>
                </a:lnTo>
                <a:lnTo>
                  <a:pt x="12296155" y="9288866"/>
                </a:lnTo>
                <a:lnTo>
                  <a:pt x="0" y="9288866"/>
                </a:lnTo>
                <a:lnTo>
                  <a:pt x="0" y="0"/>
                </a:lnTo>
                <a:close/>
              </a:path>
            </a:pathLst>
          </a:custGeom>
          <a:blipFill>
            <a:blip r:embed="rId1"/>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36530" y="364170"/>
            <a:ext cx="12687254" cy="9922830"/>
          </a:xfrm>
          <a:custGeom>
            <a:avLst/>
            <a:gdLst/>
            <a:ahLst/>
            <a:cxnLst/>
            <a:rect l="l" t="t" r="r" b="b"/>
            <a:pathLst>
              <a:path w="12687254" h="9922830">
                <a:moveTo>
                  <a:pt x="0" y="0"/>
                </a:moveTo>
                <a:lnTo>
                  <a:pt x="12687254" y="0"/>
                </a:lnTo>
                <a:lnTo>
                  <a:pt x="12687254" y="9922830"/>
                </a:lnTo>
                <a:lnTo>
                  <a:pt x="0" y="9922830"/>
                </a:lnTo>
                <a:lnTo>
                  <a:pt x="0" y="0"/>
                </a:lnTo>
                <a:close/>
              </a:path>
            </a:pathLst>
          </a:custGeom>
          <a:blipFill>
            <a:blip r:embed="rId1"/>
            <a:stretch>
              <a:fillRect/>
            </a:stretch>
          </a:blipFill>
        </p:spPr>
      </p:sp>
      <p:grpSp>
        <p:nvGrpSpPr>
          <p:cNvPr id="3" name="Group 3"/>
          <p:cNvGrpSpPr/>
          <p:nvPr/>
        </p:nvGrpSpPr>
        <p:grpSpPr>
          <a:xfrm rot="0">
            <a:off x="1975213" y="1028700"/>
            <a:ext cx="4421116" cy="8229600"/>
            <a:chOff x="0" y="0"/>
            <a:chExt cx="1164409" cy="2167467"/>
          </a:xfrm>
        </p:grpSpPr>
        <p:sp>
          <p:nvSpPr>
            <p:cNvPr id="4" name="Freeform 4"/>
            <p:cNvSpPr/>
            <p:nvPr/>
          </p:nvSpPr>
          <p:spPr>
            <a:xfrm>
              <a:off x="0" y="0"/>
              <a:ext cx="1164409" cy="2167467"/>
            </a:xfrm>
            <a:custGeom>
              <a:avLst/>
              <a:gdLst/>
              <a:ahLst/>
              <a:cxnLst/>
              <a:rect l="l" t="t" r="r" b="b"/>
              <a:pathLst>
                <a:path w="1164409" h="2167467">
                  <a:moveTo>
                    <a:pt x="0" y="0"/>
                  </a:moveTo>
                  <a:lnTo>
                    <a:pt x="1164409" y="0"/>
                  </a:lnTo>
                  <a:lnTo>
                    <a:pt x="1164409" y="2167467"/>
                  </a:lnTo>
                  <a:lnTo>
                    <a:pt x="0" y="2167467"/>
                  </a:lnTo>
                  <a:close/>
                </a:path>
              </a:pathLst>
            </a:custGeom>
            <a:solidFill>
              <a:srgbClr val="34607D"/>
            </a:solidFill>
          </p:spPr>
        </p:sp>
        <p:sp>
          <p:nvSpPr>
            <p:cNvPr id="5" name="TextBox 5"/>
            <p:cNvSpPr txBox="1"/>
            <p:nvPr/>
          </p:nvSpPr>
          <p:spPr>
            <a:xfrm>
              <a:off x="0" y="-85725"/>
              <a:ext cx="1164409" cy="2253192"/>
            </a:xfrm>
            <a:prstGeom prst="rect">
              <a:avLst/>
            </a:prstGeom>
          </p:spPr>
          <p:txBody>
            <a:bodyPr lIns="50800" tIns="50800" rIns="50800" bIns="50800" rtlCol="0" anchor="ctr"/>
            <a:lstStyle/>
            <a:p>
              <a:pPr algn="ctr">
                <a:lnSpc>
                  <a:spcPts val="6020"/>
                </a:lnSpc>
              </a:pPr>
              <a:r>
                <a:rPr lang="en-US" sz="4300">
                  <a:solidFill>
                    <a:srgbClr val="FFFFFF"/>
                  </a:solidFill>
                  <a:latin typeface="Canva Sans" panose="020B0503030501040103"/>
                </a:rPr>
                <a:t>Architecture</a:t>
              </a:r>
              <a:endParaRPr lang="en-US" sz="4300">
                <a:solidFill>
                  <a:srgbClr val="FFFFFF"/>
                </a:solidFill>
                <a:latin typeface="Canva Sans" panose="020B0503030501040103"/>
              </a:endParaRPr>
            </a:p>
            <a:p>
              <a:pPr algn="ctr">
                <a:lnSpc>
                  <a:spcPts val="6020"/>
                </a:lnSpc>
              </a:pPr>
              <a:r>
                <a:rPr lang="en-US" sz="4300">
                  <a:solidFill>
                    <a:srgbClr val="FFFFFF"/>
                  </a:solidFill>
                  <a:latin typeface="Canva Sans" panose="020B0503030501040103"/>
                </a:rPr>
                <a:t> </a:t>
              </a:r>
              <a:endParaRPr lang="en-US" sz="4300">
                <a:solidFill>
                  <a:srgbClr val="FFFFFF"/>
                </a:solidFill>
                <a:latin typeface="Canva Sans" panose="020B0503030501040103"/>
              </a:endParaRPr>
            </a:p>
            <a:p>
              <a:pPr algn="ctr">
                <a:lnSpc>
                  <a:spcPts val="6020"/>
                </a:lnSpc>
              </a:pPr>
              <a:r>
                <a:rPr lang="en-US" sz="4300">
                  <a:solidFill>
                    <a:srgbClr val="FFFFFF"/>
                  </a:solidFill>
                  <a:latin typeface="Canva Sans" panose="020B0503030501040103"/>
                </a:rPr>
                <a:t>Diabetes  </a:t>
              </a:r>
              <a:endParaRPr lang="en-US" sz="4300">
                <a:solidFill>
                  <a:srgbClr val="FFFFFF"/>
                </a:solidFill>
                <a:latin typeface="Canva Sans" panose="020B0503030501040103"/>
              </a:endParaRPr>
            </a:p>
            <a:p>
              <a:pPr algn="ctr">
                <a:lnSpc>
                  <a:spcPts val="6020"/>
                </a:lnSpc>
              </a:pPr>
              <a:r>
                <a:rPr lang="en-US" sz="4300">
                  <a:solidFill>
                    <a:srgbClr val="FFFFFF"/>
                  </a:solidFill>
                  <a:latin typeface="Canva Sans" panose="020B0503030501040103"/>
                </a:rPr>
                <a:t>Prediction</a:t>
              </a:r>
              <a:endParaRPr lang="en-US" sz="4300">
                <a:solidFill>
                  <a:srgbClr val="FFFFFF"/>
                </a:solidFill>
                <a:latin typeface="Canva Sans" panose="020B0503030501040103"/>
              </a:endParaRPr>
            </a:p>
          </p:txBody>
        </p:sp>
      </p:grpSp>
      <p:grpSp>
        <p:nvGrpSpPr>
          <p:cNvPr id="6" name="Group 6"/>
          <p:cNvGrpSpPr/>
          <p:nvPr/>
        </p:nvGrpSpPr>
        <p:grpSpPr>
          <a:xfrm rot="0">
            <a:off x="587294" y="-381530"/>
            <a:ext cx="882812" cy="12061366"/>
            <a:chOff x="0" y="0"/>
            <a:chExt cx="1177082" cy="16081821"/>
          </a:xfrm>
        </p:grpSpPr>
        <p:sp>
          <p:nvSpPr>
            <p:cNvPr id="7" name="Freeform 7"/>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975213" y="1028700"/>
            <a:ext cx="4421116" cy="8229600"/>
            <a:chOff x="0" y="0"/>
            <a:chExt cx="1164409" cy="2167467"/>
          </a:xfrm>
        </p:grpSpPr>
        <p:sp>
          <p:nvSpPr>
            <p:cNvPr id="3" name="Freeform 3"/>
            <p:cNvSpPr/>
            <p:nvPr/>
          </p:nvSpPr>
          <p:spPr>
            <a:xfrm>
              <a:off x="0" y="0"/>
              <a:ext cx="1164409" cy="2167467"/>
            </a:xfrm>
            <a:custGeom>
              <a:avLst/>
              <a:gdLst/>
              <a:ahLst/>
              <a:cxnLst/>
              <a:rect l="l" t="t" r="r" b="b"/>
              <a:pathLst>
                <a:path w="1164409" h="2167467">
                  <a:moveTo>
                    <a:pt x="0" y="0"/>
                  </a:moveTo>
                  <a:lnTo>
                    <a:pt x="1164409" y="0"/>
                  </a:lnTo>
                  <a:lnTo>
                    <a:pt x="1164409" y="2167467"/>
                  </a:lnTo>
                  <a:lnTo>
                    <a:pt x="0" y="2167467"/>
                  </a:lnTo>
                  <a:close/>
                </a:path>
              </a:pathLst>
            </a:custGeom>
            <a:solidFill>
              <a:srgbClr val="34607D"/>
            </a:solidFill>
          </p:spPr>
        </p:sp>
        <p:sp>
          <p:nvSpPr>
            <p:cNvPr id="4" name="TextBox 4"/>
            <p:cNvSpPr txBox="1"/>
            <p:nvPr/>
          </p:nvSpPr>
          <p:spPr>
            <a:xfrm>
              <a:off x="0" y="-85725"/>
              <a:ext cx="1164409" cy="2253192"/>
            </a:xfrm>
            <a:prstGeom prst="rect">
              <a:avLst/>
            </a:prstGeom>
          </p:spPr>
          <p:txBody>
            <a:bodyPr lIns="50800" tIns="50800" rIns="50800" bIns="50800" rtlCol="0" anchor="ctr"/>
            <a:lstStyle/>
            <a:p>
              <a:pPr algn="ctr">
                <a:lnSpc>
                  <a:spcPts val="6020"/>
                </a:lnSpc>
              </a:pPr>
              <a:r>
                <a:rPr lang="en-US" sz="4300">
                  <a:solidFill>
                    <a:srgbClr val="FFFFFF"/>
                  </a:solidFill>
                  <a:latin typeface="Canva Sans" panose="020B0503030501040103"/>
                </a:rPr>
                <a:t>Architecture</a:t>
              </a:r>
              <a:endParaRPr lang="en-US" sz="4300">
                <a:solidFill>
                  <a:srgbClr val="FFFFFF"/>
                </a:solidFill>
                <a:latin typeface="Canva Sans" panose="020B0503030501040103"/>
              </a:endParaRPr>
            </a:p>
            <a:p>
              <a:pPr algn="ctr">
                <a:lnSpc>
                  <a:spcPts val="6020"/>
                </a:lnSpc>
              </a:pPr>
              <a:r>
                <a:rPr lang="en-US" sz="4300">
                  <a:solidFill>
                    <a:srgbClr val="FFFFFF"/>
                  </a:solidFill>
                  <a:latin typeface="Canva Sans" panose="020B0503030501040103"/>
                </a:rPr>
                <a:t> </a:t>
              </a:r>
              <a:endParaRPr lang="en-US" sz="4300">
                <a:solidFill>
                  <a:srgbClr val="FFFFFF"/>
                </a:solidFill>
                <a:latin typeface="Canva Sans" panose="020B0503030501040103"/>
              </a:endParaRPr>
            </a:p>
            <a:p>
              <a:pPr algn="ctr">
                <a:lnSpc>
                  <a:spcPts val="6020"/>
                </a:lnSpc>
              </a:pPr>
              <a:r>
                <a:rPr lang="en-US" sz="4300">
                  <a:solidFill>
                    <a:srgbClr val="FFFFFF"/>
                  </a:solidFill>
                  <a:latin typeface="Canva Sans" panose="020B0503030501040103"/>
                </a:rPr>
                <a:t>IBD</a:t>
              </a:r>
              <a:endParaRPr lang="en-US" sz="4300">
                <a:solidFill>
                  <a:srgbClr val="FFFFFF"/>
                </a:solidFill>
                <a:latin typeface="Canva Sans" panose="020B0503030501040103"/>
              </a:endParaRPr>
            </a:p>
            <a:p>
              <a:pPr algn="ctr">
                <a:lnSpc>
                  <a:spcPts val="6020"/>
                </a:lnSpc>
              </a:pPr>
            </a:p>
            <a:p>
              <a:pPr algn="ctr">
                <a:lnSpc>
                  <a:spcPts val="6020"/>
                </a:lnSpc>
              </a:pPr>
              <a:r>
                <a:rPr lang="en-US" sz="4300">
                  <a:solidFill>
                    <a:srgbClr val="FFFFFF"/>
                  </a:solidFill>
                  <a:latin typeface="Canva Sans" panose="020B0503030501040103"/>
                </a:rPr>
                <a:t>Crohn’s</a:t>
              </a:r>
              <a:endParaRPr lang="en-US" sz="4300">
                <a:solidFill>
                  <a:srgbClr val="FFFFFF"/>
                </a:solidFill>
                <a:latin typeface="Canva Sans" panose="020B0503030501040103"/>
              </a:endParaRPr>
            </a:p>
            <a:p>
              <a:pPr algn="ctr">
                <a:lnSpc>
                  <a:spcPts val="6020"/>
                </a:lnSpc>
              </a:pPr>
              <a:r>
                <a:rPr lang="en-US" sz="4300">
                  <a:solidFill>
                    <a:srgbClr val="FFFFFF"/>
                  </a:solidFill>
                  <a:latin typeface="Canva Sans" panose="020B0503030501040103"/>
                </a:rPr>
                <a:t>Disease</a:t>
              </a:r>
              <a:endParaRPr lang="en-US" sz="4300">
                <a:solidFill>
                  <a:srgbClr val="FFFFFF"/>
                </a:solidFill>
                <a:latin typeface="Canva Sans" panose="020B0503030501040103"/>
              </a:endParaRPr>
            </a:p>
          </p:txBody>
        </p:sp>
      </p:grpSp>
      <p:grpSp>
        <p:nvGrpSpPr>
          <p:cNvPr id="5" name="Group 5"/>
          <p:cNvGrpSpPr/>
          <p:nvPr/>
        </p:nvGrpSpPr>
        <p:grpSpPr>
          <a:xfrm rot="0">
            <a:off x="587294" y="-381530"/>
            <a:ext cx="882812" cy="12061366"/>
            <a:chOff x="0" y="0"/>
            <a:chExt cx="1177082" cy="16081821"/>
          </a:xfrm>
        </p:grpSpPr>
        <p:sp>
          <p:nvSpPr>
            <p:cNvPr id="6" name="Freeform 6"/>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9" name="Freeform 9"/>
          <p:cNvSpPr/>
          <p:nvPr/>
        </p:nvSpPr>
        <p:spPr>
          <a:xfrm>
            <a:off x="6901154" y="721116"/>
            <a:ext cx="11230850" cy="9261050"/>
          </a:xfrm>
          <a:custGeom>
            <a:avLst/>
            <a:gdLst/>
            <a:ahLst/>
            <a:cxnLst/>
            <a:rect l="l" t="t" r="r" b="b"/>
            <a:pathLst>
              <a:path w="11230850" h="9261050">
                <a:moveTo>
                  <a:pt x="0" y="0"/>
                </a:moveTo>
                <a:lnTo>
                  <a:pt x="11230850" y="0"/>
                </a:lnTo>
                <a:lnTo>
                  <a:pt x="11230850" y="9261050"/>
                </a:lnTo>
                <a:lnTo>
                  <a:pt x="0" y="9261050"/>
                </a:lnTo>
                <a:lnTo>
                  <a:pt x="0" y="0"/>
                </a:lnTo>
                <a:close/>
              </a:path>
            </a:pathLst>
          </a:custGeom>
          <a:blipFill>
            <a:blip r:embed="rId3"/>
            <a:stretch>
              <a:fillRect l="-9006" r="-12623"/>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0">
            <a:off x="16970294" y="-229130"/>
            <a:ext cx="882812" cy="12061366"/>
            <a:chOff x="0" y="0"/>
            <a:chExt cx="1177082" cy="16081821"/>
          </a:xfrm>
        </p:grpSpPr>
        <p:sp>
          <p:nvSpPr>
            <p:cNvPr id="3" name="Freeform 3"/>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4" name="Freeform 4"/>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5" name="Freeform 5"/>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grpSp>
        <p:nvGrpSpPr>
          <p:cNvPr id="6" name="Group 6"/>
          <p:cNvGrpSpPr/>
          <p:nvPr/>
        </p:nvGrpSpPr>
        <p:grpSpPr>
          <a:xfrm rot="0">
            <a:off x="437621" y="-229130"/>
            <a:ext cx="882812" cy="12061366"/>
            <a:chOff x="0" y="0"/>
            <a:chExt cx="1177082" cy="16081821"/>
          </a:xfrm>
        </p:grpSpPr>
        <p:sp>
          <p:nvSpPr>
            <p:cNvPr id="7" name="Freeform 7"/>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10" name="Freeform 10"/>
          <p:cNvSpPr/>
          <p:nvPr/>
        </p:nvSpPr>
        <p:spPr>
          <a:xfrm rot="-5400000">
            <a:off x="6121713" y="3541"/>
            <a:ext cx="6119827" cy="13590574"/>
          </a:xfrm>
          <a:custGeom>
            <a:avLst/>
            <a:gdLst/>
            <a:ahLst/>
            <a:cxnLst/>
            <a:rect l="l" t="t" r="r" b="b"/>
            <a:pathLst>
              <a:path w="6119827" h="13590574">
                <a:moveTo>
                  <a:pt x="0" y="0"/>
                </a:moveTo>
                <a:lnTo>
                  <a:pt x="6119828" y="0"/>
                </a:lnTo>
                <a:lnTo>
                  <a:pt x="6119828" y="13590574"/>
                </a:lnTo>
                <a:lnTo>
                  <a:pt x="0" y="13590574"/>
                </a:lnTo>
                <a:lnTo>
                  <a:pt x="0" y="0"/>
                </a:lnTo>
                <a:close/>
              </a:path>
            </a:pathLst>
          </a:custGeom>
          <a:blipFill>
            <a:blip r:embed="rId3"/>
            <a:stretch>
              <a:fillRect l="-114146" r="-118342"/>
            </a:stretch>
          </a:blipFill>
        </p:spPr>
      </p:sp>
      <p:sp>
        <p:nvSpPr>
          <p:cNvPr id="11" name="TextBox 11"/>
          <p:cNvSpPr txBox="1"/>
          <p:nvPr/>
        </p:nvSpPr>
        <p:spPr>
          <a:xfrm>
            <a:off x="3444508" y="432234"/>
            <a:ext cx="11398985" cy="1782127"/>
          </a:xfrm>
          <a:prstGeom prst="rect">
            <a:avLst/>
          </a:prstGeom>
        </p:spPr>
        <p:txBody>
          <a:bodyPr lIns="0" tIns="0" rIns="0" bIns="0" rtlCol="0" anchor="t">
            <a:spAutoFit/>
          </a:bodyPr>
          <a:lstStyle/>
          <a:p>
            <a:pPr algn="ctr">
              <a:lnSpc>
                <a:spcPts val="13640"/>
              </a:lnSpc>
            </a:pPr>
            <a:r>
              <a:rPr lang="en-US" sz="12750" spc="1351">
                <a:solidFill>
                  <a:srgbClr val="FFFFFF"/>
                </a:solidFill>
                <a:latin typeface="Six Caps" panose="02000508020000020004"/>
              </a:rPr>
              <a:t>WORKFLOW</a:t>
            </a:r>
            <a:endParaRPr lang="en-US" sz="12750" spc="1351">
              <a:solidFill>
                <a:srgbClr val="FFFFFF"/>
              </a:solidFill>
              <a:latin typeface="Six Caps" panose="02000508020000020004"/>
            </a:endParaRPr>
          </a:p>
        </p:txBody>
      </p:sp>
      <p:sp>
        <p:nvSpPr>
          <p:cNvPr id="12" name="TextBox 12"/>
          <p:cNvSpPr txBox="1"/>
          <p:nvPr/>
        </p:nvSpPr>
        <p:spPr>
          <a:xfrm>
            <a:off x="5723096" y="2328678"/>
            <a:ext cx="6841807" cy="887095"/>
          </a:xfrm>
          <a:prstGeom prst="rect">
            <a:avLst/>
          </a:prstGeom>
        </p:spPr>
        <p:txBody>
          <a:bodyPr lIns="0" tIns="0" rIns="0" bIns="0" rtlCol="0" anchor="t">
            <a:spAutoFit/>
          </a:bodyPr>
          <a:lstStyle/>
          <a:p>
            <a:pPr algn="ctr">
              <a:lnSpc>
                <a:spcPts val="7280"/>
              </a:lnSpc>
            </a:pPr>
            <a:r>
              <a:rPr lang="en-US" sz="5200">
                <a:solidFill>
                  <a:srgbClr val="FFFFFF"/>
                </a:solidFill>
                <a:latin typeface="Canva Sans Bold" panose="020B0803030501040103"/>
              </a:rPr>
              <a:t>For Type - II Diabetes</a:t>
            </a:r>
            <a:endParaRPr lang="en-US" sz="5200">
              <a:solidFill>
                <a:srgbClr val="FFFFFF"/>
              </a:solidFill>
              <a:latin typeface="Canva Sans Bold" panose="020B0803030501040103"/>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0">
            <a:off x="16970294" y="-229130"/>
            <a:ext cx="882812" cy="12061366"/>
            <a:chOff x="0" y="0"/>
            <a:chExt cx="1177082" cy="16081821"/>
          </a:xfrm>
        </p:grpSpPr>
        <p:sp>
          <p:nvSpPr>
            <p:cNvPr id="3" name="Freeform 3"/>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4" name="Freeform 4"/>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5" name="Freeform 5"/>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grpSp>
        <p:nvGrpSpPr>
          <p:cNvPr id="6" name="Group 6"/>
          <p:cNvGrpSpPr/>
          <p:nvPr/>
        </p:nvGrpSpPr>
        <p:grpSpPr>
          <a:xfrm rot="0">
            <a:off x="437621" y="-229130"/>
            <a:ext cx="882812" cy="12061366"/>
            <a:chOff x="0" y="0"/>
            <a:chExt cx="1177082" cy="16081821"/>
          </a:xfrm>
        </p:grpSpPr>
        <p:sp>
          <p:nvSpPr>
            <p:cNvPr id="7" name="Freeform 7"/>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10" name="Freeform 10"/>
          <p:cNvSpPr/>
          <p:nvPr/>
        </p:nvSpPr>
        <p:spPr>
          <a:xfrm rot="-5400000">
            <a:off x="5899699" y="-315250"/>
            <a:ext cx="6491328" cy="13972475"/>
          </a:xfrm>
          <a:custGeom>
            <a:avLst/>
            <a:gdLst/>
            <a:ahLst/>
            <a:cxnLst/>
            <a:rect l="l" t="t" r="r" b="b"/>
            <a:pathLst>
              <a:path w="6491328" h="13972475">
                <a:moveTo>
                  <a:pt x="0" y="0"/>
                </a:moveTo>
                <a:lnTo>
                  <a:pt x="6491329" y="0"/>
                </a:lnTo>
                <a:lnTo>
                  <a:pt x="6491329" y="13972475"/>
                </a:lnTo>
                <a:lnTo>
                  <a:pt x="0" y="13972475"/>
                </a:lnTo>
                <a:lnTo>
                  <a:pt x="0" y="0"/>
                </a:lnTo>
                <a:close/>
              </a:path>
            </a:pathLst>
          </a:custGeom>
          <a:blipFill>
            <a:blip r:embed="rId3"/>
            <a:stretch>
              <a:fillRect l="-109805" r="-112462"/>
            </a:stretch>
          </a:blipFill>
        </p:spPr>
      </p:sp>
      <p:sp>
        <p:nvSpPr>
          <p:cNvPr id="11" name="TextBox 11"/>
          <p:cNvSpPr txBox="1"/>
          <p:nvPr/>
        </p:nvSpPr>
        <p:spPr>
          <a:xfrm>
            <a:off x="3444508" y="432234"/>
            <a:ext cx="11398985" cy="1782127"/>
          </a:xfrm>
          <a:prstGeom prst="rect">
            <a:avLst/>
          </a:prstGeom>
        </p:spPr>
        <p:txBody>
          <a:bodyPr lIns="0" tIns="0" rIns="0" bIns="0" rtlCol="0" anchor="t">
            <a:spAutoFit/>
          </a:bodyPr>
          <a:lstStyle/>
          <a:p>
            <a:pPr algn="ctr">
              <a:lnSpc>
                <a:spcPts val="13640"/>
              </a:lnSpc>
            </a:pPr>
            <a:r>
              <a:rPr lang="en-US" sz="12750" spc="1351">
                <a:solidFill>
                  <a:srgbClr val="FFFFFF"/>
                </a:solidFill>
                <a:latin typeface="Six Caps" panose="02000508020000020004"/>
              </a:rPr>
              <a:t>WORKFLOW</a:t>
            </a:r>
            <a:endParaRPr lang="en-US" sz="12750" spc="1351">
              <a:solidFill>
                <a:srgbClr val="FFFFFF"/>
              </a:solidFill>
              <a:latin typeface="Six Caps" panose="02000508020000020004"/>
            </a:endParaRPr>
          </a:p>
        </p:txBody>
      </p:sp>
      <p:sp>
        <p:nvSpPr>
          <p:cNvPr id="12" name="TextBox 12"/>
          <p:cNvSpPr txBox="1"/>
          <p:nvPr/>
        </p:nvSpPr>
        <p:spPr>
          <a:xfrm>
            <a:off x="5954256" y="2328678"/>
            <a:ext cx="6379488" cy="887095"/>
          </a:xfrm>
          <a:prstGeom prst="rect">
            <a:avLst/>
          </a:prstGeom>
        </p:spPr>
        <p:txBody>
          <a:bodyPr lIns="0" tIns="0" rIns="0" bIns="0" rtlCol="0" anchor="t">
            <a:spAutoFit/>
          </a:bodyPr>
          <a:lstStyle/>
          <a:p>
            <a:pPr algn="ctr">
              <a:lnSpc>
                <a:spcPts val="7280"/>
              </a:lnSpc>
            </a:pPr>
            <a:r>
              <a:rPr lang="en-US" sz="5200">
                <a:solidFill>
                  <a:srgbClr val="FFFFFF"/>
                </a:solidFill>
                <a:latin typeface="Canva Sans Bold" panose="020B0803030501040103"/>
              </a:rPr>
              <a:t>For Crohn’s Disease</a:t>
            </a:r>
            <a:endParaRPr lang="en-US" sz="5200">
              <a:solidFill>
                <a:srgbClr val="FFFFFF"/>
              </a:solidFill>
              <a:latin typeface="Canva Sans Bold" panose="020B08030305010401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370" b="-9370"/>
            </a:stretch>
          </a:blipFill>
        </p:spPr>
      </p:sp>
      <p:grpSp>
        <p:nvGrpSpPr>
          <p:cNvPr id="3" name="Group 3"/>
          <p:cNvGrpSpPr/>
          <p:nvPr/>
        </p:nvGrpSpPr>
        <p:grpSpPr>
          <a:xfrm rot="0">
            <a:off x="4790813" y="3677532"/>
            <a:ext cx="12941394" cy="5642826"/>
            <a:chOff x="0" y="0"/>
            <a:chExt cx="17255192" cy="7523768"/>
          </a:xfrm>
        </p:grpSpPr>
        <p:sp>
          <p:nvSpPr>
            <p:cNvPr id="4" name="AutoShape 4"/>
            <p:cNvSpPr/>
            <p:nvPr/>
          </p:nvSpPr>
          <p:spPr>
            <a:xfrm>
              <a:off x="0" y="0"/>
              <a:ext cx="17255192" cy="7523768"/>
            </a:xfrm>
            <a:prstGeom prst="rect">
              <a:avLst/>
            </a:prstGeom>
            <a:solidFill>
              <a:srgbClr val="194A8B">
                <a:alpha val="75686"/>
              </a:srgbClr>
            </a:solidFill>
          </p:spPr>
        </p:sp>
        <p:sp>
          <p:nvSpPr>
            <p:cNvPr id="5" name="TextBox 5"/>
            <p:cNvSpPr txBox="1"/>
            <p:nvPr/>
          </p:nvSpPr>
          <p:spPr>
            <a:xfrm>
              <a:off x="999800" y="2698900"/>
              <a:ext cx="15255591" cy="2360917"/>
            </a:xfrm>
            <a:prstGeom prst="rect">
              <a:avLst/>
            </a:prstGeom>
          </p:spPr>
          <p:txBody>
            <a:bodyPr lIns="0" tIns="0" rIns="0" bIns="0" rtlCol="0" anchor="t">
              <a:spAutoFit/>
            </a:bodyPr>
            <a:lstStyle/>
            <a:p>
              <a:pPr algn="ctr">
                <a:lnSpc>
                  <a:spcPts val="12900"/>
                </a:lnSpc>
              </a:pPr>
              <a:r>
                <a:rPr lang="en-US" sz="12900">
                  <a:solidFill>
                    <a:srgbClr val="F4F4F4"/>
                  </a:solidFill>
                  <a:latin typeface="EB Garamond Semi-Bold"/>
                </a:rPr>
                <a:t>Ground Work</a:t>
              </a:r>
              <a:endParaRPr lang="en-US" sz="12900">
                <a:solidFill>
                  <a:srgbClr val="F4F4F4"/>
                </a:solidFill>
                <a:latin typeface="EB Garamond Semi-Bold"/>
              </a:endParaRPr>
            </a:p>
          </p:txBody>
        </p:sp>
        <p:sp>
          <p:nvSpPr>
            <p:cNvPr id="6" name="TextBox 6"/>
            <p:cNvSpPr txBox="1"/>
            <p:nvPr/>
          </p:nvSpPr>
          <p:spPr>
            <a:xfrm>
              <a:off x="999800" y="5605676"/>
              <a:ext cx="15255591" cy="643467"/>
            </a:xfrm>
            <a:prstGeom prst="rect">
              <a:avLst/>
            </a:prstGeom>
          </p:spPr>
          <p:txBody>
            <a:bodyPr lIns="0" tIns="0" rIns="0" bIns="0" rtlCol="0" anchor="t">
              <a:spAutoFit/>
            </a:bodyPr>
            <a:lstStyle/>
            <a:p>
              <a:pPr algn="ctr">
                <a:lnSpc>
                  <a:spcPts val="4060"/>
                </a:lnSpc>
              </a:pPr>
            </a:p>
          </p:txBody>
        </p:sp>
        <p:sp>
          <p:nvSpPr>
            <p:cNvPr id="7" name="TextBox 7"/>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F4F4F4"/>
                  </a:solidFill>
                  <a:latin typeface="TT Commons Pro" panose="020B0103030102020204"/>
                </a:rPr>
                <a:t>RISK PREDICTION FRAMEWORK</a:t>
              </a:r>
              <a:endParaRPr lang="en-US" sz="3200" spc="384">
                <a:solidFill>
                  <a:srgbClr val="F4F4F4"/>
                </a:solidFill>
                <a:latin typeface="TT Commons Pro" panose="020B0103030102020204"/>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grpSp>
        <p:nvGrpSpPr>
          <p:cNvPr id="5" name="Group 5"/>
          <p:cNvGrpSpPr/>
          <p:nvPr/>
        </p:nvGrpSpPr>
        <p:grpSpPr>
          <a:xfrm rot="0">
            <a:off x="16773722" y="8826675"/>
            <a:ext cx="485578" cy="431625"/>
            <a:chOff x="0" y="0"/>
            <a:chExt cx="647437" cy="575500"/>
          </a:xfrm>
        </p:grpSpPr>
        <p:sp>
          <p:nvSpPr>
            <p:cNvPr id="6" name="AutoShape 6"/>
            <p:cNvSpPr/>
            <p:nvPr/>
          </p:nvSpPr>
          <p:spPr>
            <a:xfrm>
              <a:off x="0" y="0"/>
              <a:ext cx="647437" cy="575500"/>
            </a:xfrm>
            <a:prstGeom prst="rect">
              <a:avLst/>
            </a:prstGeom>
            <a:solidFill>
              <a:srgbClr val="141414"/>
            </a:solidFill>
          </p:spPr>
        </p:sp>
        <p:grpSp>
          <p:nvGrpSpPr>
            <p:cNvPr id="7" name="Group 7"/>
            <p:cNvGrpSpPr/>
            <p:nvPr/>
          </p:nvGrpSpPr>
          <p:grpSpPr>
            <a:xfrm rot="0">
              <a:off x="0" y="171992"/>
              <a:ext cx="517352" cy="231517"/>
              <a:chOff x="0" y="0"/>
              <a:chExt cx="959235" cy="429260"/>
            </a:xfrm>
          </p:grpSpPr>
          <p:sp>
            <p:nvSpPr>
              <p:cNvPr id="8" name="Freeform 8"/>
              <p:cNvSpPr/>
              <p:nvPr/>
            </p:nvSpPr>
            <p:spPr>
              <a:xfrm>
                <a:off x="0" y="-5080"/>
                <a:ext cx="959235" cy="434340"/>
              </a:xfrm>
              <a:custGeom>
                <a:avLst/>
                <a:gdLst/>
                <a:ahLst/>
                <a:cxnLst/>
                <a:rect l="l" t="t" r="r" b="b"/>
                <a:pathLst>
                  <a:path w="959235" h="434340">
                    <a:moveTo>
                      <a:pt x="941455" y="187960"/>
                    </a:moveTo>
                    <a:lnTo>
                      <a:pt x="679835" y="11430"/>
                    </a:lnTo>
                    <a:cubicBezTo>
                      <a:pt x="662055" y="0"/>
                      <a:pt x="639195" y="3810"/>
                      <a:pt x="626495" y="21590"/>
                    </a:cubicBezTo>
                    <a:cubicBezTo>
                      <a:pt x="615065" y="39370"/>
                      <a:pt x="618875" y="62230"/>
                      <a:pt x="636655" y="74930"/>
                    </a:cubicBezTo>
                    <a:lnTo>
                      <a:pt x="795405" y="181610"/>
                    </a:lnTo>
                    <a:lnTo>
                      <a:pt x="0" y="181610"/>
                    </a:lnTo>
                    <a:lnTo>
                      <a:pt x="0" y="257810"/>
                    </a:lnTo>
                    <a:lnTo>
                      <a:pt x="795405" y="257810"/>
                    </a:lnTo>
                    <a:lnTo>
                      <a:pt x="636655" y="364490"/>
                    </a:lnTo>
                    <a:cubicBezTo>
                      <a:pt x="618875" y="375920"/>
                      <a:pt x="615065" y="400050"/>
                      <a:pt x="626495" y="417830"/>
                    </a:cubicBezTo>
                    <a:cubicBezTo>
                      <a:pt x="634115" y="429260"/>
                      <a:pt x="645545" y="434340"/>
                      <a:pt x="658245" y="434340"/>
                    </a:cubicBezTo>
                    <a:cubicBezTo>
                      <a:pt x="665865" y="434340"/>
                      <a:pt x="673485" y="431800"/>
                      <a:pt x="679835" y="427990"/>
                    </a:cubicBezTo>
                    <a:lnTo>
                      <a:pt x="942725" y="251460"/>
                    </a:lnTo>
                    <a:cubicBezTo>
                      <a:pt x="952885" y="243840"/>
                      <a:pt x="959235" y="232410"/>
                      <a:pt x="959235" y="219710"/>
                    </a:cubicBezTo>
                    <a:cubicBezTo>
                      <a:pt x="959235" y="207010"/>
                      <a:pt x="952885" y="195580"/>
                      <a:pt x="941455" y="187960"/>
                    </a:cubicBezTo>
                    <a:close/>
                  </a:path>
                </a:pathLst>
              </a:custGeom>
              <a:solidFill>
                <a:srgbClr val="FDFCFC"/>
              </a:solidFill>
            </p:spPr>
          </p:sp>
        </p:grpSp>
      </p:grpSp>
      <p:sp>
        <p:nvSpPr>
          <p:cNvPr id="9" name="Freeform 9"/>
          <p:cNvSpPr/>
          <p:nvPr/>
        </p:nvSpPr>
        <p:spPr>
          <a:xfrm rot="5400000">
            <a:off x="-1216121" y="2147780"/>
            <a:ext cx="10659190" cy="5991440"/>
          </a:xfrm>
          <a:custGeom>
            <a:avLst/>
            <a:gdLst/>
            <a:ahLst/>
            <a:cxnLst/>
            <a:rect l="l" t="t" r="r" b="b"/>
            <a:pathLst>
              <a:path w="10659190" h="5991440">
                <a:moveTo>
                  <a:pt x="0" y="0"/>
                </a:moveTo>
                <a:lnTo>
                  <a:pt x="10659190" y="0"/>
                </a:lnTo>
                <a:lnTo>
                  <a:pt x="10659190" y="5991440"/>
                </a:lnTo>
                <a:lnTo>
                  <a:pt x="0" y="5991440"/>
                </a:lnTo>
                <a:lnTo>
                  <a:pt x="0" y="0"/>
                </a:lnTo>
                <a:close/>
              </a:path>
            </a:pathLst>
          </a:custGeom>
          <a:blipFill>
            <a:blip r:embed="rId1"/>
            <a:stretch>
              <a:fillRect/>
            </a:stretch>
          </a:blipFill>
        </p:spPr>
      </p:sp>
      <p:grpSp>
        <p:nvGrpSpPr>
          <p:cNvPr id="10" name="Group 10"/>
          <p:cNvGrpSpPr/>
          <p:nvPr/>
        </p:nvGrpSpPr>
        <p:grpSpPr>
          <a:xfrm rot="0">
            <a:off x="9884908" y="758054"/>
            <a:ext cx="7531779" cy="2785769"/>
            <a:chOff x="0" y="0"/>
            <a:chExt cx="10042372" cy="3714358"/>
          </a:xfrm>
        </p:grpSpPr>
        <p:sp>
          <p:nvSpPr>
            <p:cNvPr id="11" name="TextBox 11"/>
            <p:cNvSpPr txBox="1"/>
            <p:nvPr/>
          </p:nvSpPr>
          <p:spPr>
            <a:xfrm>
              <a:off x="0" y="114300"/>
              <a:ext cx="10042372" cy="2393422"/>
            </a:xfrm>
            <a:prstGeom prst="rect">
              <a:avLst/>
            </a:prstGeom>
          </p:spPr>
          <p:txBody>
            <a:bodyPr lIns="0" tIns="0" rIns="0" bIns="0" rtlCol="0" anchor="t">
              <a:spAutoFit/>
            </a:bodyPr>
            <a:lstStyle/>
            <a:p>
              <a:pPr algn="r">
                <a:lnSpc>
                  <a:spcPts val="13580"/>
                </a:lnSpc>
              </a:pPr>
              <a:r>
                <a:rPr lang="en-US" sz="12345" spc="-123">
                  <a:solidFill>
                    <a:srgbClr val="141414"/>
                  </a:solidFill>
                  <a:latin typeface="Poppins Bold" panose="02000000000000000000"/>
                </a:rPr>
                <a:t>Datasets</a:t>
              </a:r>
              <a:endParaRPr lang="en-US" sz="12345" spc="-123">
                <a:solidFill>
                  <a:srgbClr val="141414"/>
                </a:solidFill>
                <a:latin typeface="Poppins Bold" panose="02000000000000000000"/>
              </a:endParaRPr>
            </a:p>
          </p:txBody>
        </p:sp>
        <p:sp>
          <p:nvSpPr>
            <p:cNvPr id="12" name="TextBox 12"/>
            <p:cNvSpPr txBox="1"/>
            <p:nvPr/>
          </p:nvSpPr>
          <p:spPr>
            <a:xfrm>
              <a:off x="1013842" y="3006757"/>
              <a:ext cx="9028530" cy="7076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TRAINING AND TESTING SOURCES</a:t>
              </a:r>
              <a:endParaRPr lang="en-US" sz="3200">
                <a:solidFill>
                  <a:srgbClr val="141414"/>
                </a:solidFill>
                <a:latin typeface="Poppins Light" panose="02000000000000000000"/>
              </a:endParaRPr>
            </a:p>
          </p:txBody>
        </p:sp>
      </p:grpSp>
      <p:sp>
        <p:nvSpPr>
          <p:cNvPr id="13" name="TextBox 13"/>
          <p:cNvSpPr txBox="1"/>
          <p:nvPr/>
        </p:nvSpPr>
        <p:spPr>
          <a:xfrm>
            <a:off x="7875221" y="4530535"/>
            <a:ext cx="9384079" cy="2417871"/>
          </a:xfrm>
          <a:prstGeom prst="rect">
            <a:avLst/>
          </a:prstGeom>
        </p:spPr>
        <p:txBody>
          <a:bodyPr lIns="0" tIns="0" rIns="0" bIns="0" rtlCol="0" anchor="t">
            <a:spAutoFit/>
          </a:bodyPr>
          <a:lstStyle/>
          <a:p>
            <a:pPr algn="r">
              <a:lnSpc>
                <a:spcPts val="4805"/>
              </a:lnSpc>
            </a:pPr>
            <a:r>
              <a:rPr lang="en-US" sz="3435">
                <a:solidFill>
                  <a:srgbClr val="141414"/>
                </a:solidFill>
                <a:latin typeface="Poppins Medium" panose="02000000000000000000"/>
              </a:rPr>
              <a:t>We shall train our model using publicly accessible GWAS summary statistics with  individual-level genotype and phenotype data from cohort groups.</a:t>
            </a:r>
            <a:endParaRPr lang="en-US" sz="3435">
              <a:solidFill>
                <a:srgbClr val="141414"/>
              </a:solidFill>
              <a:latin typeface="Poppins Medium" panose="020000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69524" y="2650729"/>
            <a:ext cx="12299682" cy="7304117"/>
          </a:xfrm>
          <a:custGeom>
            <a:avLst/>
            <a:gdLst/>
            <a:ahLst/>
            <a:cxnLst/>
            <a:rect l="l" t="t" r="r" b="b"/>
            <a:pathLst>
              <a:path w="12299682" h="7304117">
                <a:moveTo>
                  <a:pt x="0" y="0"/>
                </a:moveTo>
                <a:lnTo>
                  <a:pt x="12299682" y="0"/>
                </a:lnTo>
                <a:lnTo>
                  <a:pt x="12299682" y="7304116"/>
                </a:lnTo>
                <a:lnTo>
                  <a:pt x="0" y="7304116"/>
                </a:lnTo>
                <a:lnTo>
                  <a:pt x="0" y="0"/>
                </a:lnTo>
                <a:close/>
              </a:path>
            </a:pathLst>
          </a:custGeom>
          <a:blipFill>
            <a:blip r:embed="rId1"/>
            <a:stretch>
              <a:fillRect t="-18526"/>
            </a:stretch>
          </a:blipFill>
          <a:ln w="76200" cap="sq">
            <a:solidFill>
              <a:srgbClr val="040606"/>
            </a:solidFill>
            <a:prstDash val="solid"/>
            <a:miter/>
          </a:ln>
        </p:spPr>
      </p:sp>
      <p:sp>
        <p:nvSpPr>
          <p:cNvPr id="3" name="TextBox 3"/>
          <p:cNvSpPr txBox="1"/>
          <p:nvPr/>
        </p:nvSpPr>
        <p:spPr>
          <a:xfrm>
            <a:off x="2969382" y="619125"/>
            <a:ext cx="12699966" cy="1766491"/>
          </a:xfrm>
          <a:prstGeom prst="rect">
            <a:avLst/>
          </a:prstGeom>
        </p:spPr>
        <p:txBody>
          <a:bodyPr lIns="0" tIns="0" rIns="0" bIns="0" rtlCol="0" anchor="t">
            <a:spAutoFit/>
          </a:bodyPr>
          <a:lstStyle/>
          <a:p>
            <a:pPr algn="just">
              <a:lnSpc>
                <a:spcPts val="13580"/>
              </a:lnSpc>
            </a:pPr>
            <a:r>
              <a:rPr lang="en-US" sz="12345" spc="-123">
                <a:solidFill>
                  <a:srgbClr val="141414"/>
                </a:solidFill>
                <a:latin typeface="Poppins Bold" panose="02000000000000000000"/>
              </a:rPr>
              <a:t>What is GWAS?</a:t>
            </a:r>
            <a:endParaRPr lang="en-US" sz="12345" spc="-123">
              <a:solidFill>
                <a:srgbClr val="141414"/>
              </a:solidFill>
              <a:latin typeface="Poppins Bold" panose="02000000000000000000"/>
            </a:endParaRPr>
          </a:p>
        </p:txBody>
      </p:sp>
      <p:sp>
        <p:nvSpPr>
          <p:cNvPr id="4" name="TextBox 4"/>
          <p:cNvSpPr txBox="1"/>
          <p:nvPr/>
        </p:nvSpPr>
        <p:spPr>
          <a:xfrm>
            <a:off x="2969382" y="2063354"/>
            <a:ext cx="12699966" cy="587375"/>
          </a:xfrm>
          <a:prstGeom prst="rect">
            <a:avLst/>
          </a:prstGeom>
        </p:spPr>
        <p:txBody>
          <a:bodyPr lIns="0" tIns="0" rIns="0" bIns="0" rtlCol="0" anchor="t">
            <a:spAutoFit/>
          </a:bodyPr>
          <a:lstStyle/>
          <a:p>
            <a:pPr algn="ctr">
              <a:lnSpc>
                <a:spcPts val="4900"/>
              </a:lnSpc>
            </a:pPr>
            <a:r>
              <a:rPr lang="en-US" sz="3500">
                <a:solidFill>
                  <a:srgbClr val="141414"/>
                </a:solidFill>
                <a:latin typeface="Poppins Light" panose="02000000000000000000"/>
              </a:rPr>
              <a:t> GENOME-WIDE ASSOCIATION STUDIES</a:t>
            </a:r>
            <a:endParaRPr lang="en-US" sz="3500">
              <a:solidFill>
                <a:srgbClr val="141414"/>
              </a:solidFill>
              <a:latin typeface="Poppins Light" panose="02000000000000000000"/>
            </a:endParaRPr>
          </a:p>
        </p:txBody>
      </p:sp>
      <p:grpSp>
        <p:nvGrpSpPr>
          <p:cNvPr id="5" name="Group 5"/>
          <p:cNvGrpSpPr/>
          <p:nvPr/>
        </p:nvGrpSpPr>
        <p:grpSpPr>
          <a:xfrm rot="0">
            <a:off x="16817894" y="-381530"/>
            <a:ext cx="882812" cy="12061366"/>
            <a:chOff x="0" y="0"/>
            <a:chExt cx="1177082" cy="16081821"/>
          </a:xfrm>
        </p:grpSpPr>
        <p:sp>
          <p:nvSpPr>
            <p:cNvPr id="6" name="Freeform 6"/>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rot="0">
            <a:off x="298288" y="-229130"/>
            <a:ext cx="882812" cy="12061366"/>
            <a:chOff x="0" y="0"/>
            <a:chExt cx="1177082" cy="16081821"/>
          </a:xfrm>
        </p:grpSpPr>
        <p:sp>
          <p:nvSpPr>
            <p:cNvPr id="10" name="Freeform 10"/>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1385472" y="6874622"/>
            <a:ext cx="3972652" cy="4114800"/>
          </a:xfrm>
          <a:custGeom>
            <a:avLst/>
            <a:gdLst/>
            <a:ahLst/>
            <a:cxnLst/>
            <a:rect l="l" t="t" r="r" b="b"/>
            <a:pathLst>
              <a:path w="3972652" h="4114800">
                <a:moveTo>
                  <a:pt x="0" y="0"/>
                </a:moveTo>
                <a:lnTo>
                  <a:pt x="3972652" y="0"/>
                </a:lnTo>
                <a:lnTo>
                  <a:pt x="3972652"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7799365" y="8069063"/>
            <a:ext cx="977270" cy="2388882"/>
          </a:xfrm>
          <a:custGeom>
            <a:avLst/>
            <a:gdLst/>
            <a:ahLst/>
            <a:cxnLst/>
            <a:rect l="l" t="t" r="r" b="b"/>
            <a:pathLst>
              <a:path w="977270" h="2388882">
                <a:moveTo>
                  <a:pt x="0" y="0"/>
                </a:moveTo>
                <a:lnTo>
                  <a:pt x="977270" y="0"/>
                </a:lnTo>
                <a:lnTo>
                  <a:pt x="977270" y="2388881"/>
                </a:lnTo>
                <a:lnTo>
                  <a:pt x="0" y="23888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140193">
            <a:off x="1505243" y="8452552"/>
            <a:ext cx="877441" cy="3073837"/>
          </a:xfrm>
          <a:custGeom>
            <a:avLst/>
            <a:gdLst/>
            <a:ahLst/>
            <a:cxnLst/>
            <a:rect l="l" t="t" r="r" b="b"/>
            <a:pathLst>
              <a:path w="877441" h="3073837">
                <a:moveTo>
                  <a:pt x="0" y="0"/>
                </a:moveTo>
                <a:lnTo>
                  <a:pt x="877441" y="0"/>
                </a:lnTo>
                <a:lnTo>
                  <a:pt x="877441" y="3073837"/>
                </a:lnTo>
                <a:lnTo>
                  <a:pt x="0" y="30738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481072">
            <a:off x="665274" y="7620558"/>
            <a:ext cx="877441" cy="1545799"/>
          </a:xfrm>
          <a:custGeom>
            <a:avLst/>
            <a:gdLst/>
            <a:ahLst/>
            <a:cxnLst/>
            <a:rect l="l" t="t" r="r" b="b"/>
            <a:pathLst>
              <a:path w="877441" h="1545799">
                <a:moveTo>
                  <a:pt x="0" y="0"/>
                </a:moveTo>
                <a:lnTo>
                  <a:pt x="877440" y="0"/>
                </a:lnTo>
                <a:lnTo>
                  <a:pt x="877440" y="1545799"/>
                </a:lnTo>
                <a:lnTo>
                  <a:pt x="0" y="1545799"/>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6" name="Freeform 6"/>
          <p:cNvSpPr/>
          <p:nvPr/>
        </p:nvSpPr>
        <p:spPr>
          <a:xfrm rot="-4839794">
            <a:off x="-332065" y="6986302"/>
            <a:ext cx="877441" cy="1545799"/>
          </a:xfrm>
          <a:custGeom>
            <a:avLst/>
            <a:gdLst/>
            <a:ahLst/>
            <a:cxnLst/>
            <a:rect l="l" t="t" r="r" b="b"/>
            <a:pathLst>
              <a:path w="877441" h="1545799">
                <a:moveTo>
                  <a:pt x="0" y="0"/>
                </a:moveTo>
                <a:lnTo>
                  <a:pt x="877440" y="0"/>
                </a:lnTo>
                <a:lnTo>
                  <a:pt x="877440" y="1545798"/>
                </a:lnTo>
                <a:lnTo>
                  <a:pt x="0" y="1545798"/>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7" name="Freeform 7"/>
          <p:cNvSpPr/>
          <p:nvPr/>
        </p:nvSpPr>
        <p:spPr>
          <a:xfrm rot="9346749">
            <a:off x="5551500" y="-1562664"/>
            <a:ext cx="5003689" cy="5182728"/>
          </a:xfrm>
          <a:custGeom>
            <a:avLst/>
            <a:gdLst/>
            <a:ahLst/>
            <a:cxnLst/>
            <a:rect l="l" t="t" r="r" b="b"/>
            <a:pathLst>
              <a:path w="5003689" h="5182728">
                <a:moveTo>
                  <a:pt x="0" y="0"/>
                </a:moveTo>
                <a:lnTo>
                  <a:pt x="5003689" y="0"/>
                </a:lnTo>
                <a:lnTo>
                  <a:pt x="5003689" y="5182728"/>
                </a:lnTo>
                <a:lnTo>
                  <a:pt x="0" y="51827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rot="7973893">
            <a:off x="5950272" y="-1034801"/>
            <a:ext cx="1105166" cy="3871600"/>
          </a:xfrm>
          <a:custGeom>
            <a:avLst/>
            <a:gdLst/>
            <a:ahLst/>
            <a:cxnLst/>
            <a:rect l="l" t="t" r="r" b="b"/>
            <a:pathLst>
              <a:path w="1105166" h="3871600">
                <a:moveTo>
                  <a:pt x="0" y="0"/>
                </a:moveTo>
                <a:lnTo>
                  <a:pt x="1105166" y="0"/>
                </a:lnTo>
                <a:lnTo>
                  <a:pt x="1105166" y="3871600"/>
                </a:lnTo>
                <a:lnTo>
                  <a:pt x="0" y="3871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6633015">
            <a:off x="7830346" y="1202518"/>
            <a:ext cx="1105166" cy="1946985"/>
          </a:xfrm>
          <a:custGeom>
            <a:avLst/>
            <a:gdLst/>
            <a:ahLst/>
            <a:cxnLst/>
            <a:rect l="l" t="t" r="r" b="b"/>
            <a:pathLst>
              <a:path w="1105166" h="1946985">
                <a:moveTo>
                  <a:pt x="0" y="0"/>
                </a:moveTo>
                <a:lnTo>
                  <a:pt x="1105166" y="0"/>
                </a:lnTo>
                <a:lnTo>
                  <a:pt x="1105166" y="1946985"/>
                </a:lnTo>
                <a:lnTo>
                  <a:pt x="0" y="1946985"/>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0" name="Freeform 10"/>
          <p:cNvSpPr/>
          <p:nvPr/>
        </p:nvSpPr>
        <p:spPr>
          <a:xfrm rot="4274293">
            <a:off x="9314732" y="1315581"/>
            <a:ext cx="1105166" cy="1946985"/>
          </a:xfrm>
          <a:custGeom>
            <a:avLst/>
            <a:gdLst/>
            <a:ahLst/>
            <a:cxnLst/>
            <a:rect l="l" t="t" r="r" b="b"/>
            <a:pathLst>
              <a:path w="1105166" h="1946985">
                <a:moveTo>
                  <a:pt x="0" y="0"/>
                </a:moveTo>
                <a:lnTo>
                  <a:pt x="1105165" y="0"/>
                </a:lnTo>
                <a:lnTo>
                  <a:pt x="1105165" y="1946986"/>
                </a:lnTo>
                <a:lnTo>
                  <a:pt x="0" y="1946986"/>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1" name="Freeform 11"/>
          <p:cNvSpPr/>
          <p:nvPr/>
        </p:nvSpPr>
        <p:spPr>
          <a:xfrm>
            <a:off x="4242930" y="-789989"/>
            <a:ext cx="12724136" cy="11866977"/>
          </a:xfrm>
          <a:custGeom>
            <a:avLst/>
            <a:gdLst/>
            <a:ahLst/>
            <a:cxnLst/>
            <a:rect l="l" t="t" r="r" b="b"/>
            <a:pathLst>
              <a:path w="12724136" h="11866977">
                <a:moveTo>
                  <a:pt x="0" y="0"/>
                </a:moveTo>
                <a:lnTo>
                  <a:pt x="12724136" y="0"/>
                </a:lnTo>
                <a:lnTo>
                  <a:pt x="12724136" y="11866978"/>
                </a:lnTo>
                <a:lnTo>
                  <a:pt x="0" y="11866978"/>
                </a:lnTo>
                <a:lnTo>
                  <a:pt x="0" y="0"/>
                </a:lnTo>
                <a:close/>
              </a:path>
            </a:pathLst>
          </a:custGeom>
          <a:blipFill>
            <a:blip r:embed="rId7"/>
            <a:stretch>
              <a:fillRect t="-2038" r="-326" b="-2038"/>
            </a:stretch>
          </a:blipFill>
        </p:spPr>
      </p:sp>
      <p:sp>
        <p:nvSpPr>
          <p:cNvPr id="12" name="Freeform 12"/>
          <p:cNvSpPr/>
          <p:nvPr/>
        </p:nvSpPr>
        <p:spPr>
          <a:xfrm>
            <a:off x="17799365" y="5928620"/>
            <a:ext cx="977270" cy="2388882"/>
          </a:xfrm>
          <a:custGeom>
            <a:avLst/>
            <a:gdLst/>
            <a:ahLst/>
            <a:cxnLst/>
            <a:rect l="l" t="t" r="r" b="b"/>
            <a:pathLst>
              <a:path w="977270" h="2388882">
                <a:moveTo>
                  <a:pt x="0" y="0"/>
                </a:moveTo>
                <a:lnTo>
                  <a:pt x="977270" y="0"/>
                </a:lnTo>
                <a:lnTo>
                  <a:pt x="977270" y="2388882"/>
                </a:lnTo>
                <a:lnTo>
                  <a:pt x="0" y="2388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977707">
            <a:off x="15544953" y="7518194"/>
            <a:ext cx="1090477" cy="2520009"/>
          </a:xfrm>
          <a:custGeom>
            <a:avLst/>
            <a:gdLst/>
            <a:ahLst/>
            <a:cxnLst/>
            <a:rect l="l" t="t" r="r" b="b"/>
            <a:pathLst>
              <a:path w="1090477" h="2520009">
                <a:moveTo>
                  <a:pt x="0" y="0"/>
                </a:moveTo>
                <a:lnTo>
                  <a:pt x="1090477" y="0"/>
                </a:lnTo>
                <a:lnTo>
                  <a:pt x="1090477" y="2520009"/>
                </a:lnTo>
                <a:lnTo>
                  <a:pt x="0" y="252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rot="0">
            <a:off x="4955038" y="9151597"/>
            <a:ext cx="8688367" cy="3458391"/>
            <a:chOff x="0" y="0"/>
            <a:chExt cx="11584490" cy="4611189"/>
          </a:xfrm>
        </p:grpSpPr>
        <p:sp>
          <p:nvSpPr>
            <p:cNvPr id="15" name="Freeform 15"/>
            <p:cNvSpPr/>
            <p:nvPr/>
          </p:nvSpPr>
          <p:spPr>
            <a:xfrm rot="-4741172">
              <a:off x="7149483" y="-1776318"/>
              <a:ext cx="1915967" cy="6711986"/>
            </a:xfrm>
            <a:custGeom>
              <a:avLst/>
              <a:gdLst/>
              <a:ahLst/>
              <a:cxnLst/>
              <a:rect l="l" t="t" r="r" b="b"/>
              <a:pathLst>
                <a:path w="1915967" h="6711986">
                  <a:moveTo>
                    <a:pt x="0" y="0"/>
                  </a:moveTo>
                  <a:lnTo>
                    <a:pt x="1915967" y="0"/>
                  </a:lnTo>
                  <a:lnTo>
                    <a:pt x="1915967" y="6711987"/>
                  </a:lnTo>
                  <a:lnTo>
                    <a:pt x="0" y="67119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6082050">
              <a:off x="3214240" y="-260996"/>
              <a:ext cx="1915967" cy="3375384"/>
            </a:xfrm>
            <a:custGeom>
              <a:avLst/>
              <a:gdLst/>
              <a:ahLst/>
              <a:cxnLst/>
              <a:rect l="l" t="t" r="r" b="b"/>
              <a:pathLst>
                <a:path w="1915967" h="3375384">
                  <a:moveTo>
                    <a:pt x="0" y="0"/>
                  </a:moveTo>
                  <a:lnTo>
                    <a:pt x="1915967" y="0"/>
                  </a:lnTo>
                  <a:lnTo>
                    <a:pt x="1915967" y="3375384"/>
                  </a:lnTo>
                  <a:lnTo>
                    <a:pt x="0" y="3375384"/>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17" name="Freeform 17"/>
            <p:cNvSpPr/>
            <p:nvPr/>
          </p:nvSpPr>
          <p:spPr>
            <a:xfrm rot="-8440772">
              <a:off x="852544" y="1010841"/>
              <a:ext cx="1915967" cy="3375384"/>
            </a:xfrm>
            <a:custGeom>
              <a:avLst/>
              <a:gdLst/>
              <a:ahLst/>
              <a:cxnLst/>
              <a:rect l="l" t="t" r="r" b="b"/>
              <a:pathLst>
                <a:path w="1915967" h="3375384">
                  <a:moveTo>
                    <a:pt x="0" y="0"/>
                  </a:moveTo>
                  <a:lnTo>
                    <a:pt x="1915967" y="0"/>
                  </a:lnTo>
                  <a:lnTo>
                    <a:pt x="1915967" y="3375384"/>
                  </a:lnTo>
                  <a:lnTo>
                    <a:pt x="0" y="3375384"/>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grpSp>
      <p:grpSp>
        <p:nvGrpSpPr>
          <p:cNvPr id="18" name="Group 18"/>
          <p:cNvGrpSpPr/>
          <p:nvPr/>
        </p:nvGrpSpPr>
        <p:grpSpPr>
          <a:xfrm rot="0">
            <a:off x="4719814" y="2438098"/>
            <a:ext cx="12493991" cy="6332609"/>
            <a:chOff x="0" y="0"/>
            <a:chExt cx="16658654" cy="8443479"/>
          </a:xfrm>
        </p:grpSpPr>
        <p:sp>
          <p:nvSpPr>
            <p:cNvPr id="19" name="Freeform 19"/>
            <p:cNvSpPr/>
            <p:nvPr/>
          </p:nvSpPr>
          <p:spPr>
            <a:xfrm rot="-7638251">
              <a:off x="5053251" y="1193763"/>
              <a:ext cx="6000898" cy="6055952"/>
            </a:xfrm>
            <a:custGeom>
              <a:avLst/>
              <a:gdLst/>
              <a:ahLst/>
              <a:cxnLst/>
              <a:rect l="l" t="t" r="r" b="b"/>
              <a:pathLst>
                <a:path w="6000898" h="6055952">
                  <a:moveTo>
                    <a:pt x="0" y="0"/>
                  </a:moveTo>
                  <a:lnTo>
                    <a:pt x="6000898" y="0"/>
                  </a:lnTo>
                  <a:lnTo>
                    <a:pt x="6000898" y="6055952"/>
                  </a:lnTo>
                  <a:lnTo>
                    <a:pt x="0" y="6055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0" name="Group 20"/>
            <p:cNvGrpSpPr/>
            <p:nvPr/>
          </p:nvGrpSpPr>
          <p:grpSpPr>
            <a:xfrm rot="0">
              <a:off x="9995757" y="2944806"/>
              <a:ext cx="6662897" cy="2056265"/>
              <a:chOff x="0" y="0"/>
              <a:chExt cx="1453723" cy="448639"/>
            </a:xfrm>
          </p:grpSpPr>
          <p:sp>
            <p:nvSpPr>
              <p:cNvPr id="21" name="Freeform 21"/>
              <p:cNvSpPr/>
              <p:nvPr/>
            </p:nvSpPr>
            <p:spPr>
              <a:xfrm>
                <a:off x="0" y="0"/>
                <a:ext cx="1453723" cy="448639"/>
              </a:xfrm>
              <a:custGeom>
                <a:avLst/>
                <a:gdLst/>
                <a:ahLst/>
                <a:cxnLst/>
                <a:rect l="l" t="t" r="r" b="b"/>
                <a:pathLst>
                  <a:path w="1453723" h="448639">
                    <a:moveTo>
                      <a:pt x="71534" y="0"/>
                    </a:moveTo>
                    <a:lnTo>
                      <a:pt x="1382189" y="0"/>
                    </a:lnTo>
                    <a:cubicBezTo>
                      <a:pt x="1401161" y="0"/>
                      <a:pt x="1419356" y="7537"/>
                      <a:pt x="1432771" y="20952"/>
                    </a:cubicBezTo>
                    <a:cubicBezTo>
                      <a:pt x="1446186" y="34367"/>
                      <a:pt x="1453723" y="52562"/>
                      <a:pt x="1453723" y="71534"/>
                    </a:cubicBezTo>
                    <a:lnTo>
                      <a:pt x="1453723" y="377106"/>
                    </a:lnTo>
                    <a:cubicBezTo>
                      <a:pt x="1453723" y="396078"/>
                      <a:pt x="1446186" y="414272"/>
                      <a:pt x="1432771" y="427688"/>
                    </a:cubicBezTo>
                    <a:cubicBezTo>
                      <a:pt x="1419356" y="441103"/>
                      <a:pt x="1401161" y="448639"/>
                      <a:pt x="1382189" y="448639"/>
                    </a:cubicBezTo>
                    <a:lnTo>
                      <a:pt x="71534" y="448639"/>
                    </a:lnTo>
                    <a:cubicBezTo>
                      <a:pt x="52562" y="448639"/>
                      <a:pt x="34367" y="441103"/>
                      <a:pt x="20952" y="427688"/>
                    </a:cubicBezTo>
                    <a:cubicBezTo>
                      <a:pt x="7537" y="414272"/>
                      <a:pt x="0" y="396078"/>
                      <a:pt x="0" y="377106"/>
                    </a:cubicBezTo>
                    <a:lnTo>
                      <a:pt x="0" y="71534"/>
                    </a:lnTo>
                    <a:cubicBezTo>
                      <a:pt x="0" y="52562"/>
                      <a:pt x="7537" y="34367"/>
                      <a:pt x="20952" y="20952"/>
                    </a:cubicBezTo>
                    <a:cubicBezTo>
                      <a:pt x="34367" y="7537"/>
                      <a:pt x="52562" y="0"/>
                      <a:pt x="71534" y="0"/>
                    </a:cubicBezTo>
                    <a:close/>
                  </a:path>
                </a:pathLst>
              </a:custGeom>
              <a:solidFill>
                <a:srgbClr val="194A8B"/>
              </a:solidFill>
            </p:spPr>
          </p:sp>
          <p:sp>
            <p:nvSpPr>
              <p:cNvPr id="22" name="TextBox 22"/>
              <p:cNvSpPr txBox="1"/>
              <p:nvPr/>
            </p:nvSpPr>
            <p:spPr>
              <a:xfrm>
                <a:off x="0" y="-38100"/>
                <a:ext cx="1453723" cy="486739"/>
              </a:xfrm>
              <a:prstGeom prst="rect">
                <a:avLst/>
              </a:prstGeom>
            </p:spPr>
            <p:txBody>
              <a:bodyPr lIns="50800" tIns="50800" rIns="50800" bIns="50800" rtlCol="0" anchor="ctr"/>
              <a:lstStyle/>
              <a:p>
                <a:pPr algn="ctr">
                  <a:lnSpc>
                    <a:spcPts val="2660"/>
                  </a:lnSpc>
                </a:pPr>
              </a:p>
            </p:txBody>
          </p:sp>
        </p:grpSp>
        <p:sp>
          <p:nvSpPr>
            <p:cNvPr id="23" name="TextBox 23"/>
            <p:cNvSpPr txBox="1"/>
            <p:nvPr/>
          </p:nvSpPr>
          <p:spPr>
            <a:xfrm>
              <a:off x="10167435" y="3155482"/>
              <a:ext cx="6319542" cy="1501476"/>
            </a:xfrm>
            <a:prstGeom prst="rect">
              <a:avLst/>
            </a:prstGeom>
          </p:spPr>
          <p:txBody>
            <a:bodyPr lIns="0" tIns="0" rIns="0" bIns="0" rtlCol="0" anchor="t">
              <a:spAutoFit/>
            </a:bodyPr>
            <a:lstStyle/>
            <a:p>
              <a:pPr algn="ctr">
                <a:lnSpc>
                  <a:spcPts val="4565"/>
                </a:lnSpc>
              </a:pPr>
              <a:r>
                <a:rPr lang="en-US" sz="3260">
                  <a:solidFill>
                    <a:srgbClr val="FFFFFF"/>
                  </a:solidFill>
                  <a:latin typeface="Canva Sans Bold" panose="020B0803030501040103"/>
                </a:rPr>
                <a:t>SHREYA RAJ GUPTA</a:t>
              </a:r>
              <a:endParaRPr lang="en-US" sz="3260">
                <a:solidFill>
                  <a:srgbClr val="FFFFFF"/>
                </a:solidFill>
                <a:latin typeface="Canva Sans Bold" panose="020B0803030501040103"/>
              </a:endParaRPr>
            </a:p>
            <a:p>
              <a:pPr algn="ctr">
                <a:lnSpc>
                  <a:spcPts val="4565"/>
                </a:lnSpc>
              </a:pPr>
              <a:r>
                <a:rPr lang="en-US" sz="3260">
                  <a:solidFill>
                    <a:srgbClr val="FFFFFF"/>
                  </a:solidFill>
                  <a:latin typeface="Canva Sans Bold" panose="020B0803030501040103"/>
                </a:rPr>
                <a:t>REG. NO. :- 22BHI10143 </a:t>
              </a:r>
              <a:endParaRPr lang="en-US" sz="3260">
                <a:solidFill>
                  <a:srgbClr val="FFFFFF"/>
                </a:solidFill>
                <a:latin typeface="Canva Sans Bold" panose="020B0803030501040103"/>
              </a:endParaRPr>
            </a:p>
          </p:txBody>
        </p:sp>
        <p:grpSp>
          <p:nvGrpSpPr>
            <p:cNvPr id="24" name="Group 24"/>
            <p:cNvGrpSpPr/>
            <p:nvPr/>
          </p:nvGrpSpPr>
          <p:grpSpPr>
            <a:xfrm rot="0">
              <a:off x="8868990" y="5488349"/>
              <a:ext cx="6823325" cy="2105775"/>
              <a:chOff x="0" y="0"/>
              <a:chExt cx="1453723" cy="448639"/>
            </a:xfrm>
          </p:grpSpPr>
          <p:sp>
            <p:nvSpPr>
              <p:cNvPr id="25" name="Freeform 25"/>
              <p:cNvSpPr/>
              <p:nvPr/>
            </p:nvSpPr>
            <p:spPr>
              <a:xfrm>
                <a:off x="0" y="0"/>
                <a:ext cx="1453723" cy="448639"/>
              </a:xfrm>
              <a:custGeom>
                <a:avLst/>
                <a:gdLst/>
                <a:ahLst/>
                <a:cxnLst/>
                <a:rect l="l" t="t" r="r" b="b"/>
                <a:pathLst>
                  <a:path w="1453723" h="448639">
                    <a:moveTo>
                      <a:pt x="76700" y="0"/>
                    </a:moveTo>
                    <a:lnTo>
                      <a:pt x="1377023" y="0"/>
                    </a:lnTo>
                    <a:cubicBezTo>
                      <a:pt x="1419383" y="0"/>
                      <a:pt x="1453723" y="34340"/>
                      <a:pt x="1453723" y="76700"/>
                    </a:cubicBezTo>
                    <a:lnTo>
                      <a:pt x="1453723" y="371939"/>
                    </a:lnTo>
                    <a:cubicBezTo>
                      <a:pt x="1453723" y="392281"/>
                      <a:pt x="1445642" y="411790"/>
                      <a:pt x="1431258" y="426174"/>
                    </a:cubicBezTo>
                    <a:cubicBezTo>
                      <a:pt x="1416874" y="440559"/>
                      <a:pt x="1397365" y="448639"/>
                      <a:pt x="1377023" y="448639"/>
                    </a:cubicBezTo>
                    <a:lnTo>
                      <a:pt x="76700" y="448639"/>
                    </a:lnTo>
                    <a:cubicBezTo>
                      <a:pt x="34340" y="448639"/>
                      <a:pt x="0" y="414300"/>
                      <a:pt x="0" y="371939"/>
                    </a:cubicBezTo>
                    <a:lnTo>
                      <a:pt x="0" y="76700"/>
                    </a:lnTo>
                    <a:cubicBezTo>
                      <a:pt x="0" y="34340"/>
                      <a:pt x="34340" y="0"/>
                      <a:pt x="76700" y="0"/>
                    </a:cubicBezTo>
                    <a:close/>
                  </a:path>
                </a:pathLst>
              </a:custGeom>
              <a:solidFill>
                <a:srgbClr val="194A8B"/>
              </a:solidFill>
            </p:spPr>
          </p:sp>
          <p:sp>
            <p:nvSpPr>
              <p:cNvPr id="26" name="TextBox 26"/>
              <p:cNvSpPr txBox="1"/>
              <p:nvPr/>
            </p:nvSpPr>
            <p:spPr>
              <a:xfrm>
                <a:off x="0" y="-38100"/>
                <a:ext cx="1453723" cy="486739"/>
              </a:xfrm>
              <a:prstGeom prst="rect">
                <a:avLst/>
              </a:prstGeom>
            </p:spPr>
            <p:txBody>
              <a:bodyPr lIns="52023" tIns="52023" rIns="52023" bIns="52023" rtlCol="0" anchor="ctr"/>
              <a:lstStyle/>
              <a:p>
                <a:pPr algn="ctr">
                  <a:lnSpc>
                    <a:spcPts val="2660"/>
                  </a:lnSpc>
                </a:pPr>
              </a:p>
            </p:txBody>
          </p:sp>
        </p:grpSp>
        <p:sp>
          <p:nvSpPr>
            <p:cNvPr id="27" name="TextBox 27"/>
            <p:cNvSpPr txBox="1"/>
            <p:nvPr/>
          </p:nvSpPr>
          <p:spPr>
            <a:xfrm>
              <a:off x="9044801" y="5705702"/>
              <a:ext cx="6471702" cy="1536023"/>
            </a:xfrm>
            <a:prstGeom prst="rect">
              <a:avLst/>
            </a:prstGeom>
          </p:spPr>
          <p:txBody>
            <a:bodyPr lIns="0" tIns="0" rIns="0" bIns="0" rtlCol="0" anchor="t">
              <a:spAutoFit/>
            </a:bodyPr>
            <a:lstStyle/>
            <a:p>
              <a:pPr algn="ctr">
                <a:lnSpc>
                  <a:spcPts val="4675"/>
                </a:lnSpc>
              </a:pPr>
              <a:r>
                <a:rPr lang="en-US" sz="3340">
                  <a:solidFill>
                    <a:srgbClr val="FFFFFF"/>
                  </a:solidFill>
                  <a:latin typeface="Canva Sans Bold" panose="020B0803030501040103"/>
                </a:rPr>
                <a:t>ISHA CHOUDHARY</a:t>
              </a:r>
              <a:endParaRPr lang="en-US" sz="3340">
                <a:solidFill>
                  <a:srgbClr val="FFFFFF"/>
                </a:solidFill>
                <a:latin typeface="Canva Sans Bold" panose="020B0803030501040103"/>
              </a:endParaRPr>
            </a:p>
            <a:p>
              <a:pPr algn="ctr">
                <a:lnSpc>
                  <a:spcPts val="4675"/>
                </a:lnSpc>
              </a:pPr>
              <a:r>
                <a:rPr lang="en-US" sz="3340">
                  <a:solidFill>
                    <a:srgbClr val="FFFFFF"/>
                  </a:solidFill>
                  <a:latin typeface="Canva Sans Bold" panose="020B0803030501040103"/>
                </a:rPr>
                <a:t>REG. NO. :- 22BHI10124 </a:t>
              </a:r>
              <a:endParaRPr lang="en-US" sz="3340">
                <a:solidFill>
                  <a:srgbClr val="FFFFFF"/>
                </a:solidFill>
                <a:latin typeface="Canva Sans Bold" panose="020B0803030501040103"/>
              </a:endParaRPr>
            </a:p>
          </p:txBody>
        </p:sp>
        <p:grpSp>
          <p:nvGrpSpPr>
            <p:cNvPr id="28" name="Group 28"/>
            <p:cNvGrpSpPr/>
            <p:nvPr/>
          </p:nvGrpSpPr>
          <p:grpSpPr>
            <a:xfrm rot="0">
              <a:off x="139448" y="5001071"/>
              <a:ext cx="6400234" cy="1975203"/>
              <a:chOff x="0" y="0"/>
              <a:chExt cx="1453723" cy="448639"/>
            </a:xfrm>
          </p:grpSpPr>
          <p:sp>
            <p:nvSpPr>
              <p:cNvPr id="29" name="Freeform 29"/>
              <p:cNvSpPr/>
              <p:nvPr/>
            </p:nvSpPr>
            <p:spPr>
              <a:xfrm>
                <a:off x="0" y="0"/>
                <a:ext cx="1453723" cy="448639"/>
              </a:xfrm>
              <a:custGeom>
                <a:avLst/>
                <a:gdLst/>
                <a:ahLst/>
                <a:cxnLst/>
                <a:rect l="l" t="t" r="r" b="b"/>
                <a:pathLst>
                  <a:path w="1453723" h="448639">
                    <a:moveTo>
                      <a:pt x="81770" y="0"/>
                    </a:moveTo>
                    <a:lnTo>
                      <a:pt x="1371952" y="0"/>
                    </a:lnTo>
                    <a:cubicBezTo>
                      <a:pt x="1417113" y="0"/>
                      <a:pt x="1453723" y="36610"/>
                      <a:pt x="1453723" y="81770"/>
                    </a:cubicBezTo>
                    <a:lnTo>
                      <a:pt x="1453723" y="366869"/>
                    </a:lnTo>
                    <a:cubicBezTo>
                      <a:pt x="1453723" y="388556"/>
                      <a:pt x="1445108" y="409355"/>
                      <a:pt x="1429773" y="424689"/>
                    </a:cubicBezTo>
                    <a:cubicBezTo>
                      <a:pt x="1414438" y="440024"/>
                      <a:pt x="1393639" y="448639"/>
                      <a:pt x="1371952" y="448639"/>
                    </a:cubicBezTo>
                    <a:lnTo>
                      <a:pt x="81770" y="448639"/>
                    </a:lnTo>
                    <a:cubicBezTo>
                      <a:pt x="36610" y="448639"/>
                      <a:pt x="0" y="412030"/>
                      <a:pt x="0" y="366869"/>
                    </a:cubicBezTo>
                    <a:lnTo>
                      <a:pt x="0" y="81770"/>
                    </a:lnTo>
                    <a:cubicBezTo>
                      <a:pt x="0" y="60084"/>
                      <a:pt x="8615" y="39285"/>
                      <a:pt x="23950" y="23950"/>
                    </a:cubicBezTo>
                    <a:cubicBezTo>
                      <a:pt x="39285" y="8615"/>
                      <a:pt x="60084" y="0"/>
                      <a:pt x="81770" y="0"/>
                    </a:cubicBezTo>
                    <a:close/>
                  </a:path>
                </a:pathLst>
              </a:custGeom>
              <a:solidFill>
                <a:srgbClr val="194A8B"/>
              </a:solidFill>
            </p:spPr>
          </p:sp>
          <p:sp>
            <p:nvSpPr>
              <p:cNvPr id="30" name="TextBox 30"/>
              <p:cNvSpPr txBox="1"/>
              <p:nvPr/>
            </p:nvSpPr>
            <p:spPr>
              <a:xfrm>
                <a:off x="0" y="-38100"/>
                <a:ext cx="1453723" cy="486739"/>
              </a:xfrm>
              <a:prstGeom prst="rect">
                <a:avLst/>
              </a:prstGeom>
            </p:spPr>
            <p:txBody>
              <a:bodyPr lIns="48797" tIns="48797" rIns="48797" bIns="48797" rtlCol="0" anchor="ctr"/>
              <a:lstStyle/>
              <a:p>
                <a:pPr algn="ctr">
                  <a:lnSpc>
                    <a:spcPts val="2660"/>
                  </a:lnSpc>
                </a:pPr>
              </a:p>
            </p:txBody>
          </p:sp>
        </p:grpSp>
        <p:sp>
          <p:nvSpPr>
            <p:cNvPr id="31" name="TextBox 31"/>
            <p:cNvSpPr txBox="1"/>
            <p:nvPr/>
          </p:nvSpPr>
          <p:spPr>
            <a:xfrm>
              <a:off x="304358" y="5210338"/>
              <a:ext cx="6070415" cy="1435389"/>
            </a:xfrm>
            <a:prstGeom prst="rect">
              <a:avLst/>
            </a:prstGeom>
          </p:spPr>
          <p:txBody>
            <a:bodyPr lIns="0" tIns="0" rIns="0" bIns="0" rtlCol="0" anchor="t">
              <a:spAutoFit/>
            </a:bodyPr>
            <a:lstStyle/>
            <a:p>
              <a:pPr algn="ctr">
                <a:lnSpc>
                  <a:spcPts val="4385"/>
                </a:lnSpc>
              </a:pPr>
              <a:r>
                <a:rPr lang="en-US" sz="3130">
                  <a:solidFill>
                    <a:srgbClr val="FFFFFF"/>
                  </a:solidFill>
                  <a:latin typeface="Canva Sans Bold" panose="020B0803030501040103"/>
                </a:rPr>
                <a:t>JIGISHA DHARSKAR</a:t>
              </a:r>
              <a:endParaRPr lang="en-US" sz="3130">
                <a:solidFill>
                  <a:srgbClr val="FFFFFF"/>
                </a:solidFill>
                <a:latin typeface="Canva Sans Bold" panose="020B0803030501040103"/>
              </a:endParaRPr>
            </a:p>
            <a:p>
              <a:pPr algn="ctr">
                <a:lnSpc>
                  <a:spcPts val="4385"/>
                </a:lnSpc>
              </a:pPr>
              <a:r>
                <a:rPr lang="en-US" sz="3130">
                  <a:solidFill>
                    <a:srgbClr val="FFFFFF"/>
                  </a:solidFill>
                  <a:latin typeface="Canva Sans Bold" panose="020B0803030501040103"/>
                </a:rPr>
                <a:t>REG. NO.:- 22BHI10050 </a:t>
              </a:r>
              <a:endParaRPr lang="en-US" sz="3130">
                <a:solidFill>
                  <a:srgbClr val="FFFFFF"/>
                </a:solidFill>
                <a:latin typeface="Canva Sans Bold" panose="020B0803030501040103"/>
              </a:endParaRPr>
            </a:p>
          </p:txBody>
        </p:sp>
        <p:grpSp>
          <p:nvGrpSpPr>
            <p:cNvPr id="32" name="Group 32"/>
            <p:cNvGrpSpPr/>
            <p:nvPr/>
          </p:nvGrpSpPr>
          <p:grpSpPr>
            <a:xfrm rot="0">
              <a:off x="0" y="2265550"/>
              <a:ext cx="6065569" cy="1871921"/>
              <a:chOff x="0" y="0"/>
              <a:chExt cx="1453723" cy="448639"/>
            </a:xfrm>
          </p:grpSpPr>
          <p:sp>
            <p:nvSpPr>
              <p:cNvPr id="33" name="Freeform 33"/>
              <p:cNvSpPr/>
              <p:nvPr/>
            </p:nvSpPr>
            <p:spPr>
              <a:xfrm>
                <a:off x="0" y="0"/>
                <a:ext cx="1453723" cy="448639"/>
              </a:xfrm>
              <a:custGeom>
                <a:avLst/>
                <a:gdLst/>
                <a:ahLst/>
                <a:cxnLst/>
                <a:rect l="l" t="t" r="r" b="b"/>
                <a:pathLst>
                  <a:path w="1453723" h="448639">
                    <a:moveTo>
                      <a:pt x="86282" y="0"/>
                    </a:moveTo>
                    <a:lnTo>
                      <a:pt x="1367441" y="0"/>
                    </a:lnTo>
                    <a:cubicBezTo>
                      <a:pt x="1415093" y="0"/>
                      <a:pt x="1453723" y="38630"/>
                      <a:pt x="1453723" y="86282"/>
                    </a:cubicBezTo>
                    <a:lnTo>
                      <a:pt x="1453723" y="362357"/>
                    </a:lnTo>
                    <a:cubicBezTo>
                      <a:pt x="1453723" y="410010"/>
                      <a:pt x="1415093" y="448639"/>
                      <a:pt x="1367441" y="448639"/>
                    </a:cubicBezTo>
                    <a:lnTo>
                      <a:pt x="86282" y="448639"/>
                    </a:lnTo>
                    <a:cubicBezTo>
                      <a:pt x="38630" y="448639"/>
                      <a:pt x="0" y="410010"/>
                      <a:pt x="0" y="362357"/>
                    </a:cubicBezTo>
                    <a:lnTo>
                      <a:pt x="0" y="86282"/>
                    </a:lnTo>
                    <a:cubicBezTo>
                      <a:pt x="0" y="38630"/>
                      <a:pt x="38630" y="0"/>
                      <a:pt x="86282" y="0"/>
                    </a:cubicBezTo>
                    <a:close/>
                  </a:path>
                </a:pathLst>
              </a:custGeom>
              <a:solidFill>
                <a:srgbClr val="194A8B"/>
              </a:solidFill>
            </p:spPr>
          </p:sp>
          <p:sp>
            <p:nvSpPr>
              <p:cNvPr id="34" name="TextBox 34"/>
              <p:cNvSpPr txBox="1"/>
              <p:nvPr/>
            </p:nvSpPr>
            <p:spPr>
              <a:xfrm>
                <a:off x="0" y="-38100"/>
                <a:ext cx="1453723" cy="486739"/>
              </a:xfrm>
              <a:prstGeom prst="rect">
                <a:avLst/>
              </a:prstGeom>
            </p:spPr>
            <p:txBody>
              <a:bodyPr lIns="46246" tIns="46246" rIns="46246" bIns="46246" rtlCol="0" anchor="ctr"/>
              <a:lstStyle/>
              <a:p>
                <a:pPr algn="ctr">
                  <a:lnSpc>
                    <a:spcPts val="2660"/>
                  </a:lnSpc>
                </a:pPr>
              </a:p>
            </p:txBody>
          </p:sp>
        </p:grpSp>
        <p:sp>
          <p:nvSpPr>
            <p:cNvPr id="35" name="TextBox 35"/>
            <p:cNvSpPr txBox="1"/>
            <p:nvPr/>
          </p:nvSpPr>
          <p:spPr>
            <a:xfrm>
              <a:off x="156287" y="2460886"/>
              <a:ext cx="5752996" cy="1363322"/>
            </a:xfrm>
            <a:prstGeom prst="rect">
              <a:avLst/>
            </a:prstGeom>
          </p:spPr>
          <p:txBody>
            <a:bodyPr lIns="0" tIns="0" rIns="0" bIns="0" rtlCol="0" anchor="t">
              <a:spAutoFit/>
            </a:bodyPr>
            <a:lstStyle/>
            <a:p>
              <a:pPr algn="ctr">
                <a:lnSpc>
                  <a:spcPts val="4155"/>
                </a:lnSpc>
              </a:pPr>
              <a:r>
                <a:rPr lang="en-US" sz="2970">
                  <a:solidFill>
                    <a:srgbClr val="FFFFFF"/>
                  </a:solidFill>
                  <a:latin typeface="Canva Sans Bold" panose="020B0803030501040103"/>
                </a:rPr>
                <a:t>SHASHMITA SANYAL</a:t>
              </a:r>
              <a:endParaRPr lang="en-US" sz="2970">
                <a:solidFill>
                  <a:srgbClr val="FFFFFF"/>
                </a:solidFill>
                <a:latin typeface="Canva Sans Bold" panose="020B0803030501040103"/>
              </a:endParaRPr>
            </a:p>
            <a:p>
              <a:pPr algn="ctr">
                <a:lnSpc>
                  <a:spcPts val="4155"/>
                </a:lnSpc>
              </a:pPr>
              <a:r>
                <a:rPr lang="en-US" sz="2970">
                  <a:solidFill>
                    <a:srgbClr val="FFFFFF"/>
                  </a:solidFill>
                  <a:latin typeface="Canva Sans Bold" panose="020B0803030501040103"/>
                </a:rPr>
                <a:t>REG. NO.:- 22BHI10034 </a:t>
              </a:r>
              <a:endParaRPr lang="en-US" sz="2970">
                <a:solidFill>
                  <a:srgbClr val="FFFFFF"/>
                </a:solidFill>
                <a:latin typeface="Canva Sans Bold" panose="020B0803030501040103"/>
              </a:endParaRPr>
            </a:p>
          </p:txBody>
        </p:sp>
      </p:grpSp>
      <p:sp>
        <p:nvSpPr>
          <p:cNvPr id="36" name="Freeform 36"/>
          <p:cNvSpPr/>
          <p:nvPr/>
        </p:nvSpPr>
        <p:spPr>
          <a:xfrm rot="-1101156">
            <a:off x="14668079" y="7830347"/>
            <a:ext cx="1090477" cy="2520009"/>
          </a:xfrm>
          <a:custGeom>
            <a:avLst/>
            <a:gdLst/>
            <a:ahLst/>
            <a:cxnLst/>
            <a:rect l="l" t="t" r="r" b="b"/>
            <a:pathLst>
              <a:path w="1090477" h="2520009">
                <a:moveTo>
                  <a:pt x="0" y="0"/>
                </a:moveTo>
                <a:lnTo>
                  <a:pt x="1090477" y="0"/>
                </a:lnTo>
                <a:lnTo>
                  <a:pt x="1090477" y="2520009"/>
                </a:lnTo>
                <a:lnTo>
                  <a:pt x="0" y="25200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7" name="Group 37"/>
          <p:cNvGrpSpPr/>
          <p:nvPr/>
        </p:nvGrpSpPr>
        <p:grpSpPr>
          <a:xfrm rot="0">
            <a:off x="1738440" y="1452745"/>
            <a:ext cx="11077945" cy="2337982"/>
            <a:chOff x="0" y="0"/>
            <a:chExt cx="2917648" cy="615765"/>
          </a:xfrm>
        </p:grpSpPr>
        <p:sp>
          <p:nvSpPr>
            <p:cNvPr id="38" name="Freeform 38"/>
            <p:cNvSpPr/>
            <p:nvPr/>
          </p:nvSpPr>
          <p:spPr>
            <a:xfrm>
              <a:off x="0" y="0"/>
              <a:ext cx="2917648" cy="615765"/>
            </a:xfrm>
            <a:custGeom>
              <a:avLst/>
              <a:gdLst/>
              <a:ahLst/>
              <a:cxnLst/>
              <a:rect l="l" t="t" r="r" b="b"/>
              <a:pathLst>
                <a:path w="2917648" h="615765">
                  <a:moveTo>
                    <a:pt x="35642" y="0"/>
                  </a:moveTo>
                  <a:lnTo>
                    <a:pt x="2882006" y="0"/>
                  </a:lnTo>
                  <a:cubicBezTo>
                    <a:pt x="2891459" y="0"/>
                    <a:pt x="2900525" y="3755"/>
                    <a:pt x="2907209" y="10439"/>
                  </a:cubicBezTo>
                  <a:cubicBezTo>
                    <a:pt x="2913893" y="17123"/>
                    <a:pt x="2917648" y="26189"/>
                    <a:pt x="2917648" y="35642"/>
                  </a:cubicBezTo>
                  <a:lnTo>
                    <a:pt x="2917648" y="580123"/>
                  </a:lnTo>
                  <a:cubicBezTo>
                    <a:pt x="2917648" y="599807"/>
                    <a:pt x="2901691" y="615765"/>
                    <a:pt x="2882006" y="615765"/>
                  </a:cubicBezTo>
                  <a:lnTo>
                    <a:pt x="35642" y="615765"/>
                  </a:lnTo>
                  <a:cubicBezTo>
                    <a:pt x="15957" y="615765"/>
                    <a:pt x="0" y="599807"/>
                    <a:pt x="0" y="580123"/>
                  </a:cubicBezTo>
                  <a:lnTo>
                    <a:pt x="0" y="35642"/>
                  </a:lnTo>
                  <a:cubicBezTo>
                    <a:pt x="0" y="15957"/>
                    <a:pt x="15957" y="0"/>
                    <a:pt x="35642" y="0"/>
                  </a:cubicBezTo>
                  <a:close/>
                </a:path>
              </a:pathLst>
            </a:custGeom>
            <a:solidFill>
              <a:srgbClr val="7862B5"/>
            </a:solidFill>
          </p:spPr>
        </p:sp>
        <p:sp>
          <p:nvSpPr>
            <p:cNvPr id="39" name="TextBox 39"/>
            <p:cNvSpPr txBox="1"/>
            <p:nvPr/>
          </p:nvSpPr>
          <p:spPr>
            <a:xfrm>
              <a:off x="0" y="-38100"/>
              <a:ext cx="2917648" cy="653865"/>
            </a:xfrm>
            <a:prstGeom prst="rect">
              <a:avLst/>
            </a:prstGeom>
          </p:spPr>
          <p:txBody>
            <a:bodyPr lIns="50800" tIns="50800" rIns="50800" bIns="50800" rtlCol="0" anchor="ctr"/>
            <a:lstStyle/>
            <a:p>
              <a:pPr algn="ctr">
                <a:lnSpc>
                  <a:spcPts val="2660"/>
                </a:lnSpc>
              </a:pPr>
            </a:p>
          </p:txBody>
        </p:sp>
      </p:grpSp>
      <p:sp>
        <p:nvSpPr>
          <p:cNvPr id="40" name="TextBox 40"/>
          <p:cNvSpPr txBox="1"/>
          <p:nvPr/>
        </p:nvSpPr>
        <p:spPr>
          <a:xfrm>
            <a:off x="2447596" y="1752739"/>
            <a:ext cx="9659633"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TEAM MEMBERS</a:t>
            </a:r>
            <a:endParaRPr lang="en-US" sz="9200">
              <a:solidFill>
                <a:srgbClr val="FFFFFF"/>
              </a:solidFill>
              <a:latin typeface="Canva Sans Bold" panose="020B0803030501040103"/>
            </a:endParaRPr>
          </a:p>
        </p:txBody>
      </p:sp>
      <p:grpSp>
        <p:nvGrpSpPr>
          <p:cNvPr id="41" name="Group 41"/>
          <p:cNvGrpSpPr/>
          <p:nvPr/>
        </p:nvGrpSpPr>
        <p:grpSpPr>
          <a:xfrm rot="-10516008">
            <a:off x="12622882" y="-1933389"/>
            <a:ext cx="8688367" cy="3458391"/>
            <a:chOff x="0" y="0"/>
            <a:chExt cx="11584490" cy="4611189"/>
          </a:xfrm>
        </p:grpSpPr>
        <p:sp>
          <p:nvSpPr>
            <p:cNvPr id="42" name="Freeform 42"/>
            <p:cNvSpPr/>
            <p:nvPr/>
          </p:nvSpPr>
          <p:spPr>
            <a:xfrm rot="-4741172">
              <a:off x="7149483" y="-1776318"/>
              <a:ext cx="1915967" cy="6711986"/>
            </a:xfrm>
            <a:custGeom>
              <a:avLst/>
              <a:gdLst/>
              <a:ahLst/>
              <a:cxnLst/>
              <a:rect l="l" t="t" r="r" b="b"/>
              <a:pathLst>
                <a:path w="1915967" h="6711986">
                  <a:moveTo>
                    <a:pt x="0" y="0"/>
                  </a:moveTo>
                  <a:lnTo>
                    <a:pt x="1915967" y="0"/>
                  </a:lnTo>
                  <a:lnTo>
                    <a:pt x="1915967" y="6711987"/>
                  </a:lnTo>
                  <a:lnTo>
                    <a:pt x="0" y="67119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3" name="Freeform 43"/>
            <p:cNvSpPr/>
            <p:nvPr/>
          </p:nvSpPr>
          <p:spPr>
            <a:xfrm rot="-6082050">
              <a:off x="3214240" y="-260996"/>
              <a:ext cx="1915967" cy="3375384"/>
            </a:xfrm>
            <a:custGeom>
              <a:avLst/>
              <a:gdLst/>
              <a:ahLst/>
              <a:cxnLst/>
              <a:rect l="l" t="t" r="r" b="b"/>
              <a:pathLst>
                <a:path w="1915967" h="3375384">
                  <a:moveTo>
                    <a:pt x="0" y="0"/>
                  </a:moveTo>
                  <a:lnTo>
                    <a:pt x="1915967" y="0"/>
                  </a:lnTo>
                  <a:lnTo>
                    <a:pt x="1915967" y="3375384"/>
                  </a:lnTo>
                  <a:lnTo>
                    <a:pt x="0" y="3375384"/>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sp>
          <p:nvSpPr>
            <p:cNvPr id="44" name="Freeform 44"/>
            <p:cNvSpPr/>
            <p:nvPr/>
          </p:nvSpPr>
          <p:spPr>
            <a:xfrm rot="-8440772">
              <a:off x="852544" y="1010841"/>
              <a:ext cx="1915967" cy="3375384"/>
            </a:xfrm>
            <a:custGeom>
              <a:avLst/>
              <a:gdLst/>
              <a:ahLst/>
              <a:cxnLst/>
              <a:rect l="l" t="t" r="r" b="b"/>
              <a:pathLst>
                <a:path w="1915967" h="3375384">
                  <a:moveTo>
                    <a:pt x="0" y="0"/>
                  </a:moveTo>
                  <a:lnTo>
                    <a:pt x="1915967" y="0"/>
                  </a:lnTo>
                  <a:lnTo>
                    <a:pt x="1915967" y="3375384"/>
                  </a:lnTo>
                  <a:lnTo>
                    <a:pt x="0" y="3375384"/>
                  </a:lnTo>
                  <a:lnTo>
                    <a:pt x="0" y="0"/>
                  </a:lnTo>
                  <a:close/>
                </a:path>
              </a:pathLst>
            </a:custGeom>
            <a:blipFill>
              <a:blip r:embed="rId5">
                <a:extLst>
                  <a:ext uri="{96DAC541-7B7A-43D3-8B79-37D633B846F1}">
                    <asvg:svgBlip xmlns:asvg="http://schemas.microsoft.com/office/drawing/2016/SVG/main" r:embed="rId6"/>
                  </a:ext>
                </a:extLst>
              </a:blip>
              <a:stretch>
                <a:fillRect t="-98851"/>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51" b="-9151"/>
            </a:stretch>
          </a:blipFill>
        </p:spPr>
      </p:sp>
      <p:grpSp>
        <p:nvGrpSpPr>
          <p:cNvPr id="3" name="Group 3"/>
          <p:cNvGrpSpPr/>
          <p:nvPr/>
        </p:nvGrpSpPr>
        <p:grpSpPr>
          <a:xfrm rot="0">
            <a:off x="2673303" y="2425588"/>
            <a:ext cx="12941394" cy="5435825"/>
            <a:chOff x="0" y="0"/>
            <a:chExt cx="17255192" cy="7247767"/>
          </a:xfrm>
        </p:grpSpPr>
        <p:sp>
          <p:nvSpPr>
            <p:cNvPr id="4" name="AutoShape 4"/>
            <p:cNvSpPr/>
            <p:nvPr/>
          </p:nvSpPr>
          <p:spPr>
            <a:xfrm>
              <a:off x="0" y="0"/>
              <a:ext cx="17255192" cy="7247767"/>
            </a:xfrm>
            <a:prstGeom prst="rect">
              <a:avLst/>
            </a:prstGeom>
            <a:solidFill>
              <a:srgbClr val="F4F4F4">
                <a:alpha val="64706"/>
              </a:srgbClr>
            </a:solidFill>
          </p:spPr>
        </p:sp>
        <p:sp>
          <p:nvSpPr>
            <p:cNvPr id="5" name="TextBox 5"/>
            <p:cNvSpPr txBox="1"/>
            <p:nvPr/>
          </p:nvSpPr>
          <p:spPr>
            <a:xfrm>
              <a:off x="999800" y="2670325"/>
              <a:ext cx="15255591" cy="2113491"/>
            </a:xfrm>
            <a:prstGeom prst="rect">
              <a:avLst/>
            </a:prstGeom>
          </p:spPr>
          <p:txBody>
            <a:bodyPr lIns="0" tIns="0" rIns="0" bIns="0" rtlCol="0" anchor="t">
              <a:spAutoFit/>
            </a:bodyPr>
            <a:lstStyle/>
            <a:p>
              <a:pPr algn="ctr">
                <a:lnSpc>
                  <a:spcPts val="11500"/>
                </a:lnSpc>
              </a:pPr>
              <a:r>
                <a:rPr lang="en-US" sz="11500">
                  <a:solidFill>
                    <a:srgbClr val="141414"/>
                  </a:solidFill>
                  <a:latin typeface="EB Garamond Semi-Bold"/>
                </a:rPr>
                <a:t>Module Spit - up</a:t>
              </a:r>
              <a:endParaRPr lang="en-US" sz="11500">
                <a:solidFill>
                  <a:srgbClr val="141414"/>
                </a:solidFill>
                <a:latin typeface="EB Garamond Semi-Bold"/>
              </a:endParaRPr>
            </a:p>
          </p:txBody>
        </p:sp>
        <p:sp>
          <p:nvSpPr>
            <p:cNvPr id="6" name="TextBox 6"/>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141414"/>
                  </a:solidFill>
                  <a:latin typeface="TT Commons Pro Bold" panose="020B0103030102020204"/>
                </a:rPr>
                <a:t>UNVEILING THE CODE OF LIFE</a:t>
              </a:r>
              <a:endParaRPr lang="en-US" sz="3200" spc="384">
                <a:solidFill>
                  <a:srgbClr val="141414"/>
                </a:solidFill>
                <a:latin typeface="TT Commons Pro Bold" panose="020B0103030102020204"/>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839"/>
        </a:solidFill>
        <a:effectLst/>
      </p:bgPr>
    </p:bg>
    <p:spTree>
      <p:nvGrpSpPr>
        <p:cNvPr id="1" name=""/>
        <p:cNvGrpSpPr/>
        <p:nvPr/>
      </p:nvGrpSpPr>
      <p:grpSpPr>
        <a:xfrm>
          <a:off x="0" y="0"/>
          <a:ext cx="0" cy="0"/>
          <a:chOff x="0" y="0"/>
          <a:chExt cx="0" cy="0"/>
        </a:xfrm>
      </p:grpSpPr>
      <p:grpSp>
        <p:nvGrpSpPr>
          <p:cNvPr id="2" name="Group 2"/>
          <p:cNvGrpSpPr/>
          <p:nvPr/>
        </p:nvGrpSpPr>
        <p:grpSpPr>
          <a:xfrm rot="0">
            <a:off x="12717440" y="635686"/>
            <a:ext cx="5200929" cy="5904515"/>
            <a:chOff x="0" y="0"/>
            <a:chExt cx="1369792" cy="1555099"/>
          </a:xfrm>
        </p:grpSpPr>
        <p:sp>
          <p:nvSpPr>
            <p:cNvPr id="3" name="Freeform 3"/>
            <p:cNvSpPr/>
            <p:nvPr/>
          </p:nvSpPr>
          <p:spPr>
            <a:xfrm>
              <a:off x="0" y="0"/>
              <a:ext cx="1369792" cy="1555099"/>
            </a:xfrm>
            <a:custGeom>
              <a:avLst/>
              <a:gdLst/>
              <a:ahLst/>
              <a:cxnLst/>
              <a:rect l="l" t="t" r="r" b="b"/>
              <a:pathLst>
                <a:path w="1369792" h="1555099">
                  <a:moveTo>
                    <a:pt x="75917" y="0"/>
                  </a:moveTo>
                  <a:lnTo>
                    <a:pt x="1293875" y="0"/>
                  </a:lnTo>
                  <a:cubicBezTo>
                    <a:pt x="1314009" y="0"/>
                    <a:pt x="1333319" y="7998"/>
                    <a:pt x="1347556" y="22236"/>
                  </a:cubicBezTo>
                  <a:cubicBezTo>
                    <a:pt x="1361794" y="36473"/>
                    <a:pt x="1369792" y="55782"/>
                    <a:pt x="1369792" y="75917"/>
                  </a:cubicBezTo>
                  <a:lnTo>
                    <a:pt x="1369792" y="1479182"/>
                  </a:lnTo>
                  <a:cubicBezTo>
                    <a:pt x="1369792" y="1499316"/>
                    <a:pt x="1361794" y="1518626"/>
                    <a:pt x="1347556" y="1532863"/>
                  </a:cubicBezTo>
                  <a:cubicBezTo>
                    <a:pt x="1333319" y="1547100"/>
                    <a:pt x="1314009" y="1555099"/>
                    <a:pt x="1293875" y="1555099"/>
                  </a:cubicBezTo>
                  <a:lnTo>
                    <a:pt x="75917" y="1555099"/>
                  </a:lnTo>
                  <a:cubicBezTo>
                    <a:pt x="55782" y="1555099"/>
                    <a:pt x="36473" y="1547100"/>
                    <a:pt x="22236" y="1532863"/>
                  </a:cubicBezTo>
                  <a:cubicBezTo>
                    <a:pt x="7998" y="1518626"/>
                    <a:pt x="0" y="1499316"/>
                    <a:pt x="0" y="1479182"/>
                  </a:cubicBezTo>
                  <a:lnTo>
                    <a:pt x="0" y="75917"/>
                  </a:lnTo>
                  <a:cubicBezTo>
                    <a:pt x="0" y="55782"/>
                    <a:pt x="7998" y="36473"/>
                    <a:pt x="22236" y="22236"/>
                  </a:cubicBezTo>
                  <a:cubicBezTo>
                    <a:pt x="36473" y="7998"/>
                    <a:pt x="55782" y="0"/>
                    <a:pt x="75917" y="0"/>
                  </a:cubicBezTo>
                  <a:close/>
                </a:path>
              </a:pathLst>
            </a:custGeom>
            <a:solidFill>
              <a:srgbClr val="719FAF"/>
            </a:solidFill>
          </p:spPr>
        </p:sp>
        <p:sp>
          <p:nvSpPr>
            <p:cNvPr id="4" name="TextBox 4"/>
            <p:cNvSpPr txBox="1"/>
            <p:nvPr/>
          </p:nvSpPr>
          <p:spPr>
            <a:xfrm>
              <a:off x="0" y="-38100"/>
              <a:ext cx="1369792" cy="1593199"/>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519705" y="635686"/>
            <a:ext cx="11580541" cy="8622614"/>
          </a:xfrm>
          <a:custGeom>
            <a:avLst/>
            <a:gdLst/>
            <a:ahLst/>
            <a:cxnLst/>
            <a:rect l="l" t="t" r="r" b="b"/>
            <a:pathLst>
              <a:path w="11580541" h="8622614">
                <a:moveTo>
                  <a:pt x="0" y="0"/>
                </a:moveTo>
                <a:lnTo>
                  <a:pt x="11580541" y="0"/>
                </a:lnTo>
                <a:lnTo>
                  <a:pt x="11580541" y="8622614"/>
                </a:lnTo>
                <a:lnTo>
                  <a:pt x="0" y="8622614"/>
                </a:lnTo>
                <a:lnTo>
                  <a:pt x="0" y="0"/>
                </a:lnTo>
                <a:close/>
              </a:path>
            </a:pathLst>
          </a:custGeom>
          <a:blipFill>
            <a:blip r:embed="rId1"/>
            <a:stretch>
              <a:fillRect l="-10705" r="-5505"/>
            </a:stretch>
          </a:blipFill>
        </p:spPr>
      </p:sp>
      <p:sp>
        <p:nvSpPr>
          <p:cNvPr id="6" name="TextBox 6"/>
          <p:cNvSpPr txBox="1"/>
          <p:nvPr/>
        </p:nvSpPr>
        <p:spPr>
          <a:xfrm>
            <a:off x="12918800" y="1657232"/>
            <a:ext cx="4798208" cy="3604248"/>
          </a:xfrm>
          <a:prstGeom prst="rect">
            <a:avLst/>
          </a:prstGeom>
        </p:spPr>
        <p:txBody>
          <a:bodyPr lIns="0" tIns="0" rIns="0" bIns="0" rtlCol="0" anchor="t">
            <a:spAutoFit/>
          </a:bodyPr>
          <a:lstStyle/>
          <a:p>
            <a:pPr algn="ctr">
              <a:lnSpc>
                <a:spcPts val="9240"/>
              </a:lnSpc>
            </a:pPr>
            <a:r>
              <a:rPr lang="en-US" sz="6600">
                <a:solidFill>
                  <a:srgbClr val="040606"/>
                </a:solidFill>
                <a:latin typeface="ITC Benguiat" panose="02030603050306020704"/>
              </a:rPr>
              <a:t>MODULES</a:t>
            </a:r>
            <a:endParaRPr lang="en-US" sz="6600">
              <a:solidFill>
                <a:srgbClr val="040606"/>
              </a:solidFill>
              <a:latin typeface="ITC Benguiat" panose="02030603050306020704"/>
            </a:endParaRPr>
          </a:p>
          <a:p>
            <a:pPr algn="ctr">
              <a:lnSpc>
                <a:spcPts val="9240"/>
              </a:lnSpc>
            </a:pPr>
            <a:r>
              <a:rPr lang="en-US" sz="6600">
                <a:solidFill>
                  <a:srgbClr val="040606"/>
                </a:solidFill>
                <a:latin typeface="ITC Benguiat" panose="02030603050306020704"/>
              </a:rPr>
              <a:t>and their </a:t>
            </a:r>
            <a:endParaRPr lang="en-US" sz="6600">
              <a:solidFill>
                <a:srgbClr val="040606"/>
              </a:solidFill>
              <a:latin typeface="ITC Benguiat" panose="02030603050306020704"/>
            </a:endParaRPr>
          </a:p>
          <a:p>
            <a:pPr algn="ctr">
              <a:lnSpc>
                <a:spcPts val="9240"/>
              </a:lnSpc>
            </a:pPr>
            <a:r>
              <a:rPr lang="en-US" sz="6600">
                <a:solidFill>
                  <a:srgbClr val="040606"/>
                </a:solidFill>
                <a:latin typeface="ITC Benguiat" panose="02030603050306020704"/>
              </a:rPr>
              <a:t>Distribution</a:t>
            </a:r>
            <a:endParaRPr lang="en-US" sz="6600">
              <a:solidFill>
                <a:srgbClr val="040606"/>
              </a:solidFill>
              <a:latin typeface="ITC Benguiat" panose="020306030503060207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9294" r="-3205"/>
            </a:stretch>
          </a:blipFill>
        </p:spPr>
      </p:sp>
      <p:grpSp>
        <p:nvGrpSpPr>
          <p:cNvPr id="3" name="Group 3"/>
          <p:cNvGrpSpPr/>
          <p:nvPr/>
        </p:nvGrpSpPr>
        <p:grpSpPr>
          <a:xfrm rot="0">
            <a:off x="2673303" y="1696925"/>
            <a:ext cx="12941394" cy="6893150"/>
            <a:chOff x="0" y="0"/>
            <a:chExt cx="17255192" cy="9190867"/>
          </a:xfrm>
        </p:grpSpPr>
        <p:sp>
          <p:nvSpPr>
            <p:cNvPr id="4" name="AutoShape 4"/>
            <p:cNvSpPr/>
            <p:nvPr/>
          </p:nvSpPr>
          <p:spPr>
            <a:xfrm>
              <a:off x="0" y="0"/>
              <a:ext cx="17255192" cy="9190867"/>
            </a:xfrm>
            <a:prstGeom prst="rect">
              <a:avLst/>
            </a:prstGeom>
            <a:solidFill>
              <a:srgbClr val="F4F4F4">
                <a:alpha val="49804"/>
              </a:srgbClr>
            </a:solidFill>
          </p:spPr>
        </p:sp>
        <p:sp>
          <p:nvSpPr>
            <p:cNvPr id="5" name="TextBox 5"/>
            <p:cNvSpPr txBox="1"/>
            <p:nvPr/>
          </p:nvSpPr>
          <p:spPr>
            <a:xfrm>
              <a:off x="999800" y="2670325"/>
              <a:ext cx="15255591" cy="4056591"/>
            </a:xfrm>
            <a:prstGeom prst="rect">
              <a:avLst/>
            </a:prstGeom>
          </p:spPr>
          <p:txBody>
            <a:bodyPr lIns="0" tIns="0" rIns="0" bIns="0" rtlCol="0" anchor="t">
              <a:spAutoFit/>
            </a:bodyPr>
            <a:lstStyle/>
            <a:p>
              <a:pPr algn="ctr">
                <a:lnSpc>
                  <a:spcPts val="11500"/>
                </a:lnSpc>
              </a:pPr>
              <a:r>
                <a:rPr lang="en-US" sz="11500">
                  <a:solidFill>
                    <a:srgbClr val="141414"/>
                  </a:solidFill>
                  <a:latin typeface="EB Garamond Semi-Bold"/>
                </a:rPr>
                <a:t>Working Demonstration</a:t>
              </a:r>
              <a:endParaRPr lang="en-US" sz="11500">
                <a:solidFill>
                  <a:srgbClr val="141414"/>
                </a:solidFill>
                <a:latin typeface="EB Garamond Semi-Bold"/>
              </a:endParaRPr>
            </a:p>
          </p:txBody>
        </p:sp>
        <p:sp>
          <p:nvSpPr>
            <p:cNvPr id="6" name="TextBox 6"/>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141414"/>
                  </a:solidFill>
                  <a:latin typeface="TT Commons Pro Bold" panose="020B0103030102020204"/>
                </a:rPr>
                <a:t>UNVEILING THE CODE OF LIFE</a:t>
              </a:r>
              <a:endParaRPr lang="en-US" sz="3200" spc="384">
                <a:solidFill>
                  <a:srgbClr val="141414"/>
                </a:solidFill>
                <a:latin typeface="TT Commons Pro Bold" panose="020B0103030102020204"/>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839"/>
        </a:solidFill>
        <a:effectLst/>
      </p:bgPr>
    </p:bg>
    <p:spTree>
      <p:nvGrpSpPr>
        <p:cNvPr id="1" name=""/>
        <p:cNvGrpSpPr/>
        <p:nvPr/>
      </p:nvGrpSpPr>
      <p:grpSpPr>
        <a:xfrm>
          <a:off x="0" y="0"/>
          <a:ext cx="0" cy="0"/>
          <a:chOff x="0" y="0"/>
          <a:chExt cx="0" cy="0"/>
        </a:xfrm>
      </p:grpSpPr>
      <p:sp>
        <p:nvSpPr>
          <p:cNvPr id="2" name="TextBox 2"/>
          <p:cNvSpPr txBox="1"/>
          <p:nvPr/>
        </p:nvSpPr>
        <p:spPr>
          <a:xfrm>
            <a:off x="5485080" y="61344"/>
            <a:ext cx="7317841" cy="1303161"/>
          </a:xfrm>
          <a:prstGeom prst="rect">
            <a:avLst/>
          </a:prstGeom>
        </p:spPr>
        <p:txBody>
          <a:bodyPr lIns="0" tIns="0" rIns="0" bIns="0" rtlCol="0" anchor="t">
            <a:spAutoFit/>
          </a:bodyPr>
          <a:lstStyle/>
          <a:p>
            <a:pPr algn="ctr">
              <a:lnSpc>
                <a:spcPts val="10625"/>
              </a:lnSpc>
            </a:pPr>
            <a:r>
              <a:rPr lang="en-US" sz="7590">
                <a:solidFill>
                  <a:srgbClr val="FFFFFF"/>
                </a:solidFill>
                <a:latin typeface="Noto Sans Bengali Bold" panose="020B0802040504020204"/>
              </a:rPr>
              <a:t>Demonstration</a:t>
            </a:r>
            <a:endParaRPr lang="en-US" sz="7590">
              <a:solidFill>
                <a:srgbClr val="FFFFFF"/>
              </a:solidFill>
              <a:latin typeface="Noto Sans Bengali Bold" panose="020B0802040504020204"/>
            </a:endParaRPr>
          </a:p>
        </p:txBody>
      </p:sp>
      <p:grpSp>
        <p:nvGrpSpPr>
          <p:cNvPr id="3" name="Group 3"/>
          <p:cNvGrpSpPr/>
          <p:nvPr/>
        </p:nvGrpSpPr>
        <p:grpSpPr>
          <a:xfrm rot="0">
            <a:off x="1470106" y="-550019"/>
            <a:ext cx="882812" cy="12061366"/>
            <a:chOff x="0" y="0"/>
            <a:chExt cx="1177082" cy="16081821"/>
          </a:xfrm>
        </p:grpSpPr>
        <p:sp>
          <p:nvSpPr>
            <p:cNvPr id="4" name="Freeform 4"/>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5" name="Freeform 5"/>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6" name="Freeform 6"/>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grpSp>
      <p:grpSp>
        <p:nvGrpSpPr>
          <p:cNvPr id="7" name="Group 7"/>
          <p:cNvGrpSpPr/>
          <p:nvPr/>
        </p:nvGrpSpPr>
        <p:grpSpPr>
          <a:xfrm rot="0">
            <a:off x="587294" y="-76730"/>
            <a:ext cx="882812" cy="12061366"/>
            <a:chOff x="0" y="0"/>
            <a:chExt cx="1177082" cy="16081821"/>
          </a:xfrm>
        </p:grpSpPr>
        <p:sp>
          <p:nvSpPr>
            <p:cNvPr id="8" name="Freeform 8"/>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9" name="Freeform 9"/>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10" name="Freeform 10"/>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grpSp>
      <p:grpSp>
        <p:nvGrpSpPr>
          <p:cNvPr id="11" name="Group 11"/>
          <p:cNvGrpSpPr/>
          <p:nvPr/>
        </p:nvGrpSpPr>
        <p:grpSpPr>
          <a:xfrm rot="0">
            <a:off x="16970294" y="-76730"/>
            <a:ext cx="882812" cy="12061366"/>
            <a:chOff x="0" y="0"/>
            <a:chExt cx="1177082" cy="16081821"/>
          </a:xfrm>
        </p:grpSpPr>
        <p:sp>
          <p:nvSpPr>
            <p:cNvPr id="12" name="Freeform 12"/>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13" name="Freeform 13"/>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sp>
          <p:nvSpPr>
            <p:cNvPr id="14" name="Freeform 14"/>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stretch>
                <a:fillRect/>
              </a:stretch>
            </a:blipFill>
          </p:spPr>
        </p:sp>
      </p:grpSp>
      <p:sp>
        <p:nvSpPr>
          <p:cNvPr id="15" name="TextBox 15"/>
          <p:cNvSpPr txBox="1"/>
          <p:nvPr/>
        </p:nvSpPr>
        <p:spPr>
          <a:xfrm>
            <a:off x="2860304" y="1994728"/>
            <a:ext cx="13602604" cy="7870825"/>
          </a:xfrm>
          <a:prstGeom prst="rect">
            <a:avLst/>
          </a:prstGeom>
        </p:spPr>
        <p:txBody>
          <a:bodyPr lIns="0" tIns="0" rIns="0" bIns="0" rtlCol="0" anchor="t">
            <a:spAutoFit/>
          </a:bodyPr>
          <a:lstStyle/>
          <a:p>
            <a:pPr algn="l">
              <a:lnSpc>
                <a:spcPts val="3500"/>
              </a:lnSpc>
            </a:pPr>
            <a:r>
              <a:rPr lang="en-US" sz="2500">
                <a:solidFill>
                  <a:srgbClr val="FFFFFF"/>
                </a:solidFill>
                <a:latin typeface="Hind Siliguri Bold" panose="02000000000000000000"/>
              </a:rPr>
              <a:t>Dataset links:</a:t>
            </a:r>
            <a:endParaRPr lang="en-US" sz="2500">
              <a:solidFill>
                <a:srgbClr val="FFFFFF"/>
              </a:solidFill>
              <a:latin typeface="Hind Siliguri Bold" panose="02000000000000000000"/>
            </a:endParaRPr>
          </a:p>
          <a:p>
            <a:pPr algn="l">
              <a:lnSpc>
                <a:spcPts val="3500"/>
              </a:lnSpc>
            </a:pPr>
            <a:r>
              <a:rPr lang="en-US" sz="2500" u="sng">
                <a:solidFill>
                  <a:srgbClr val="FFFFFF"/>
                </a:solidFill>
                <a:latin typeface="Hind Siliguri" panose="02000000000000000000"/>
              </a:rPr>
              <a:t>https://www.dropbox.com/s/uh7o7uyeghqkhoy/diabetes.csv?e=1&amp;dl=0</a:t>
            </a:r>
            <a:endParaRPr lang="en-US" sz="2500" u="sng">
              <a:solidFill>
                <a:srgbClr val="FFFFFF"/>
              </a:solidFill>
              <a:latin typeface="Hind Siliguri" panose="02000000000000000000"/>
            </a:endParaRPr>
          </a:p>
          <a:p>
            <a:pPr algn="l">
              <a:lnSpc>
                <a:spcPts val="3500"/>
              </a:lnSpc>
            </a:pPr>
            <a:r>
              <a:rPr lang="en-US" sz="2500" u="sng">
                <a:solidFill>
                  <a:srgbClr val="FFFFFF"/>
                </a:solidFill>
                <a:latin typeface="Hind Siliguri" panose="02000000000000000000"/>
              </a:rPr>
              <a:t>https://dataverse.unc.edu/file.xhtml?fileId=7183963&amp;version=1.0</a:t>
            </a:r>
            <a:endParaRPr lang="en-US" sz="2500" u="sng">
              <a:solidFill>
                <a:srgbClr val="FFFFFF"/>
              </a:solidFill>
              <a:latin typeface="Hind Siliguri" panose="02000000000000000000"/>
            </a:endParaRPr>
          </a:p>
          <a:p>
            <a:pPr algn="l">
              <a:lnSpc>
                <a:spcPts val="3500"/>
              </a:lnSpc>
            </a:pPr>
          </a:p>
          <a:p>
            <a:pPr algn="l">
              <a:lnSpc>
                <a:spcPts val="3500"/>
              </a:lnSpc>
            </a:pPr>
            <a:r>
              <a:rPr lang="en-US" sz="2500">
                <a:solidFill>
                  <a:srgbClr val="FFFFFF"/>
                </a:solidFill>
                <a:latin typeface="Hind Siliguri Bold" panose="02000000000000000000"/>
              </a:rPr>
              <a:t>Data Cleaning Pipeline:</a:t>
            </a:r>
            <a:endParaRPr lang="en-US" sz="2500">
              <a:solidFill>
                <a:srgbClr val="FFFFFF"/>
              </a:solidFill>
              <a:latin typeface="Hind Siliguri Bold" panose="02000000000000000000"/>
            </a:endParaRPr>
          </a:p>
          <a:p>
            <a:pPr algn="l">
              <a:lnSpc>
                <a:spcPts val="3500"/>
              </a:lnSpc>
            </a:pPr>
            <a:r>
              <a:rPr lang="en-US" sz="2500" u="sng">
                <a:solidFill>
                  <a:srgbClr val="FFFFFF"/>
                </a:solidFill>
                <a:latin typeface="Hind Siliguri" panose="02000000000000000000"/>
              </a:rPr>
              <a:t>https://colab.research.google.com/drive/15GAbQ2jZjIqNwYrI7TOWKjvOu0hF9qxg#scrollTo=pSRK9e1Xsivi</a:t>
            </a:r>
            <a:endParaRPr lang="en-US" sz="2500" u="sng">
              <a:solidFill>
                <a:srgbClr val="FFFFFF"/>
              </a:solidFill>
              <a:latin typeface="Hind Siliguri" panose="02000000000000000000"/>
            </a:endParaRPr>
          </a:p>
          <a:p>
            <a:pPr algn="l">
              <a:lnSpc>
                <a:spcPts val="3500"/>
              </a:lnSpc>
            </a:pPr>
          </a:p>
          <a:p>
            <a:pPr algn="l">
              <a:lnSpc>
                <a:spcPts val="3500"/>
              </a:lnSpc>
            </a:pPr>
            <a:r>
              <a:rPr lang="en-US" sz="2500">
                <a:solidFill>
                  <a:srgbClr val="FFFFFF"/>
                </a:solidFill>
                <a:latin typeface="Hind Siliguri Bold" panose="02000000000000000000"/>
              </a:rPr>
              <a:t>Code for Diabetes: </a:t>
            </a:r>
            <a:endParaRPr lang="en-US" sz="2500">
              <a:solidFill>
                <a:srgbClr val="FFFFFF"/>
              </a:solidFill>
              <a:latin typeface="Hind Siliguri Bold" panose="02000000000000000000"/>
            </a:endParaRPr>
          </a:p>
          <a:p>
            <a:pPr algn="l">
              <a:lnSpc>
                <a:spcPts val="3500"/>
              </a:lnSpc>
            </a:pPr>
            <a:r>
              <a:rPr lang="en-US" sz="2500" u="sng">
                <a:solidFill>
                  <a:srgbClr val="FFFFFF"/>
                </a:solidFill>
                <a:latin typeface="Hind Siliguri" panose="02000000000000000000"/>
              </a:rPr>
              <a:t>https://colab.research.google.com/drive/10JNSUAoKEn89ZvVcMjP8HsUo1tJpPslC?usp=sharing</a:t>
            </a:r>
            <a:endParaRPr lang="en-US" sz="2500" u="sng">
              <a:solidFill>
                <a:srgbClr val="FFFFFF"/>
              </a:solidFill>
              <a:latin typeface="Hind Siliguri" panose="02000000000000000000"/>
            </a:endParaRPr>
          </a:p>
          <a:p>
            <a:pPr algn="l">
              <a:lnSpc>
                <a:spcPts val="3500"/>
              </a:lnSpc>
            </a:pPr>
          </a:p>
          <a:p>
            <a:pPr algn="l">
              <a:lnSpc>
                <a:spcPts val="3500"/>
              </a:lnSpc>
            </a:pPr>
            <a:r>
              <a:rPr lang="en-US" sz="2500">
                <a:solidFill>
                  <a:srgbClr val="FFFFFF"/>
                </a:solidFill>
                <a:latin typeface="Hind Siliguri Bold" panose="02000000000000000000"/>
              </a:rPr>
              <a:t>Code for IBD:</a:t>
            </a:r>
            <a:endParaRPr lang="en-US" sz="2500">
              <a:solidFill>
                <a:srgbClr val="FFFFFF"/>
              </a:solidFill>
              <a:latin typeface="Hind Siliguri Bold" panose="02000000000000000000"/>
            </a:endParaRPr>
          </a:p>
          <a:p>
            <a:pPr algn="l">
              <a:lnSpc>
                <a:spcPts val="3500"/>
              </a:lnSpc>
            </a:pPr>
            <a:r>
              <a:rPr lang="en-US" sz="2500">
                <a:solidFill>
                  <a:srgbClr val="FFFFFF"/>
                </a:solidFill>
                <a:latin typeface="Hind Siliguri Bold" panose="02000000000000000000"/>
              </a:rPr>
              <a:t>Random Forest:-</a:t>
            </a:r>
            <a:r>
              <a:rPr lang="en-US" sz="2500" u="sng">
                <a:solidFill>
                  <a:srgbClr val="FFFFFF"/>
                </a:solidFill>
                <a:latin typeface="Hind Siliguri" panose="02000000000000000000"/>
              </a:rPr>
              <a:t>https://colab.research.google.com/drive/18oq_GXwjBuOvDm9YSXEEbO5ak9XAXrwz?usp=sharing </a:t>
            </a:r>
            <a:endParaRPr lang="en-US" sz="2500" u="sng">
              <a:solidFill>
                <a:srgbClr val="FFFFFF"/>
              </a:solidFill>
              <a:latin typeface="Hind Siliguri" panose="02000000000000000000"/>
            </a:endParaRPr>
          </a:p>
          <a:p>
            <a:pPr algn="l">
              <a:lnSpc>
                <a:spcPts val="3500"/>
              </a:lnSpc>
            </a:pPr>
            <a:r>
              <a:rPr lang="en-US" sz="2500">
                <a:solidFill>
                  <a:srgbClr val="FFFFFF"/>
                </a:solidFill>
                <a:latin typeface="Hind Siliguri Bold" panose="02000000000000000000"/>
              </a:rPr>
              <a:t>Support Vector Machine:-</a:t>
            </a:r>
            <a:r>
              <a:rPr lang="en-US" sz="2500" u="sng">
                <a:solidFill>
                  <a:srgbClr val="FFFFFF"/>
                </a:solidFill>
                <a:latin typeface="Hind Siliguri" panose="02000000000000000000"/>
              </a:rPr>
              <a:t>https://colab.research.google.com/drive/1OuhpCmTT0fduaEj0pDCX5Eu6Ghc5H0QI?usp=sharing</a:t>
            </a:r>
            <a:endParaRPr lang="en-US" sz="2500" u="sng">
              <a:solidFill>
                <a:srgbClr val="FFFFFF"/>
              </a:solidFill>
              <a:latin typeface="Hind Siliguri" panose="02000000000000000000"/>
            </a:endParaRPr>
          </a:p>
          <a:p>
            <a:pPr algn="l">
              <a:lnSpc>
                <a:spcPts val="3500"/>
              </a:lnSpc>
            </a:pPr>
            <a:r>
              <a:rPr lang="en-US" sz="2500">
                <a:solidFill>
                  <a:srgbClr val="FFFFFF"/>
                </a:solidFill>
                <a:latin typeface="Hind Siliguri Bold" panose="02000000000000000000"/>
              </a:rPr>
              <a:t>Logistic Regression:- </a:t>
            </a:r>
            <a:r>
              <a:rPr lang="en-US" sz="2500">
                <a:solidFill>
                  <a:srgbClr val="FFFFFF"/>
                </a:solidFill>
                <a:latin typeface="Hind Siliguri" panose="02000000000000000000"/>
              </a:rPr>
              <a:t> </a:t>
            </a:r>
            <a:r>
              <a:rPr lang="en-US" sz="2500" u="sng">
                <a:solidFill>
                  <a:srgbClr val="FFFFFF"/>
                </a:solidFill>
                <a:latin typeface="Hind Siliguri" panose="02000000000000000000"/>
              </a:rPr>
              <a:t>https://colab.research.google.com/drive/13hjj_3cwY3RNmQcl795v9lENWsj3R2H5?usp=sharing</a:t>
            </a:r>
            <a:endParaRPr lang="en-US" sz="2500" u="sng">
              <a:solidFill>
                <a:srgbClr val="FFFFFF"/>
              </a:solidFill>
              <a:latin typeface="Hind Siliguri" panose="020000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0BAB6"/>
        </a:solidFill>
        <a:effectLst/>
      </p:bgPr>
    </p:bg>
    <p:spTree>
      <p:nvGrpSpPr>
        <p:cNvPr id="1" name=""/>
        <p:cNvGrpSpPr/>
        <p:nvPr/>
      </p:nvGrpSpPr>
      <p:grpSpPr>
        <a:xfrm>
          <a:off x="0" y="0"/>
          <a:ext cx="0" cy="0"/>
          <a:chOff x="0" y="0"/>
          <a:chExt cx="0" cy="0"/>
        </a:xfrm>
      </p:grpSpPr>
      <p:sp>
        <p:nvSpPr>
          <p:cNvPr id="2" name="Freeform 2"/>
          <p:cNvSpPr/>
          <p:nvPr/>
        </p:nvSpPr>
        <p:spPr>
          <a:xfrm>
            <a:off x="718833" y="3010513"/>
            <a:ext cx="8425167" cy="6247787"/>
          </a:xfrm>
          <a:custGeom>
            <a:avLst/>
            <a:gdLst/>
            <a:ahLst/>
            <a:cxnLst/>
            <a:rect l="l" t="t" r="r" b="b"/>
            <a:pathLst>
              <a:path w="8425167" h="6247787">
                <a:moveTo>
                  <a:pt x="0" y="0"/>
                </a:moveTo>
                <a:lnTo>
                  <a:pt x="8425167" y="0"/>
                </a:lnTo>
                <a:lnTo>
                  <a:pt x="8425167" y="6247787"/>
                </a:lnTo>
                <a:lnTo>
                  <a:pt x="0" y="6247787"/>
                </a:lnTo>
                <a:lnTo>
                  <a:pt x="0" y="0"/>
                </a:lnTo>
                <a:close/>
              </a:path>
            </a:pathLst>
          </a:custGeom>
          <a:blipFill>
            <a:blip r:embed="rId1"/>
            <a:stretch>
              <a:fillRect l="-5874" t="-401" b="-967"/>
            </a:stretch>
          </a:blipFill>
        </p:spPr>
      </p:sp>
      <p:sp>
        <p:nvSpPr>
          <p:cNvPr id="3" name="Freeform 3"/>
          <p:cNvSpPr/>
          <p:nvPr/>
        </p:nvSpPr>
        <p:spPr>
          <a:xfrm>
            <a:off x="9396579" y="3000975"/>
            <a:ext cx="8617470" cy="6257325"/>
          </a:xfrm>
          <a:custGeom>
            <a:avLst/>
            <a:gdLst/>
            <a:ahLst/>
            <a:cxnLst/>
            <a:rect l="l" t="t" r="r" b="b"/>
            <a:pathLst>
              <a:path w="8617470" h="6257325">
                <a:moveTo>
                  <a:pt x="0" y="0"/>
                </a:moveTo>
                <a:lnTo>
                  <a:pt x="8617470" y="0"/>
                </a:lnTo>
                <a:lnTo>
                  <a:pt x="8617470" y="6257325"/>
                </a:lnTo>
                <a:lnTo>
                  <a:pt x="0" y="6257325"/>
                </a:lnTo>
                <a:lnTo>
                  <a:pt x="0" y="0"/>
                </a:lnTo>
                <a:close/>
              </a:path>
            </a:pathLst>
          </a:custGeom>
          <a:blipFill>
            <a:blip r:embed="rId2"/>
            <a:stretch>
              <a:fillRect/>
            </a:stretch>
          </a:blipFill>
        </p:spPr>
      </p:sp>
      <p:sp>
        <p:nvSpPr>
          <p:cNvPr id="4" name="TextBox 4"/>
          <p:cNvSpPr txBox="1"/>
          <p:nvPr/>
        </p:nvSpPr>
        <p:spPr>
          <a:xfrm>
            <a:off x="2398527" y="1358341"/>
            <a:ext cx="4582617" cy="712472"/>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Canva Sans" panose="020B0503030501040103"/>
              </a:rPr>
              <a:t>RANDOM FOREST</a:t>
            </a:r>
            <a:endParaRPr lang="en-US" sz="4200">
              <a:solidFill>
                <a:srgbClr val="000000"/>
              </a:solidFill>
              <a:latin typeface="Canva Sans" panose="020B0503030501040103"/>
            </a:endParaRPr>
          </a:p>
        </p:txBody>
      </p:sp>
      <p:sp>
        <p:nvSpPr>
          <p:cNvPr id="5" name="TextBox 5"/>
          <p:cNvSpPr txBox="1"/>
          <p:nvPr/>
        </p:nvSpPr>
        <p:spPr>
          <a:xfrm>
            <a:off x="477252" y="2024589"/>
            <a:ext cx="8425167" cy="738507"/>
          </a:xfrm>
          <a:prstGeom prst="rect">
            <a:avLst/>
          </a:prstGeom>
        </p:spPr>
        <p:txBody>
          <a:bodyPr lIns="0" tIns="0" rIns="0" bIns="0" rtlCol="0" anchor="t">
            <a:spAutoFit/>
          </a:bodyPr>
          <a:lstStyle/>
          <a:p>
            <a:pPr algn="ctr">
              <a:lnSpc>
                <a:spcPts val="6020"/>
              </a:lnSpc>
              <a:spcBef>
                <a:spcPct val="0"/>
              </a:spcBef>
            </a:pPr>
            <a:r>
              <a:rPr lang="en-US" sz="4300">
                <a:solidFill>
                  <a:srgbClr val="000000"/>
                </a:solidFill>
                <a:latin typeface="Canva Sans" panose="020B0503030501040103"/>
              </a:rPr>
              <a:t>CONFUSION MATRIX</a:t>
            </a:r>
            <a:endParaRPr lang="en-US" sz="4300">
              <a:solidFill>
                <a:srgbClr val="000000"/>
              </a:solidFill>
              <a:latin typeface="Canva Sans" panose="020B0503030501040103"/>
            </a:endParaRPr>
          </a:p>
        </p:txBody>
      </p:sp>
      <p:sp>
        <p:nvSpPr>
          <p:cNvPr id="6" name="TextBox 6"/>
          <p:cNvSpPr txBox="1"/>
          <p:nvPr/>
        </p:nvSpPr>
        <p:spPr>
          <a:xfrm>
            <a:off x="6130918" y="-2733"/>
            <a:ext cx="6012263" cy="1397772"/>
          </a:xfrm>
          <a:prstGeom prst="rect">
            <a:avLst/>
          </a:prstGeom>
        </p:spPr>
        <p:txBody>
          <a:bodyPr lIns="0" tIns="0" rIns="0" bIns="0" rtlCol="0" anchor="t">
            <a:spAutoFit/>
          </a:bodyPr>
          <a:lstStyle/>
          <a:p>
            <a:pPr algn="ctr">
              <a:lnSpc>
                <a:spcPts val="11495"/>
              </a:lnSpc>
            </a:pPr>
            <a:r>
              <a:rPr lang="en-US" sz="8210">
                <a:solidFill>
                  <a:srgbClr val="000000"/>
                </a:solidFill>
                <a:latin typeface="Canva Sans Bold" panose="020B0803030501040103"/>
              </a:rPr>
              <a:t>DIABETES</a:t>
            </a:r>
            <a:endParaRPr lang="en-US" sz="8210">
              <a:solidFill>
                <a:srgbClr val="000000"/>
              </a:solidFill>
              <a:latin typeface="Canva Sans Bold" panose="020B0803030501040103"/>
            </a:endParaRPr>
          </a:p>
        </p:txBody>
      </p:sp>
      <p:sp>
        <p:nvSpPr>
          <p:cNvPr id="7" name="TextBox 7"/>
          <p:cNvSpPr txBox="1"/>
          <p:nvPr/>
        </p:nvSpPr>
        <p:spPr>
          <a:xfrm>
            <a:off x="13257946" y="1371807"/>
            <a:ext cx="1175345" cy="738507"/>
          </a:xfrm>
          <a:prstGeom prst="rect">
            <a:avLst/>
          </a:prstGeom>
        </p:spPr>
        <p:txBody>
          <a:bodyPr lIns="0" tIns="0" rIns="0" bIns="0" rtlCol="0" anchor="t">
            <a:spAutoFit/>
          </a:bodyPr>
          <a:lstStyle/>
          <a:p>
            <a:pPr algn="ctr">
              <a:lnSpc>
                <a:spcPts val="6020"/>
              </a:lnSpc>
              <a:spcBef>
                <a:spcPct val="0"/>
              </a:spcBef>
            </a:pPr>
            <a:r>
              <a:rPr lang="en-US" sz="4300">
                <a:solidFill>
                  <a:srgbClr val="000000"/>
                </a:solidFill>
                <a:latin typeface="Canva Sans" panose="020B0503030501040103"/>
              </a:rPr>
              <a:t>KNN</a:t>
            </a:r>
            <a:endParaRPr lang="en-US" sz="4300">
              <a:solidFill>
                <a:srgbClr val="000000"/>
              </a:solidFill>
              <a:latin typeface="Canva Sans" panose="020B0503030501040103"/>
            </a:endParaRPr>
          </a:p>
        </p:txBody>
      </p:sp>
      <p:sp>
        <p:nvSpPr>
          <p:cNvPr id="8" name="TextBox 8"/>
          <p:cNvSpPr txBox="1"/>
          <p:nvPr/>
        </p:nvSpPr>
        <p:spPr>
          <a:xfrm>
            <a:off x="9396579" y="2091264"/>
            <a:ext cx="8425167" cy="738507"/>
          </a:xfrm>
          <a:prstGeom prst="rect">
            <a:avLst/>
          </a:prstGeom>
        </p:spPr>
        <p:txBody>
          <a:bodyPr lIns="0" tIns="0" rIns="0" bIns="0" rtlCol="0" anchor="t">
            <a:spAutoFit/>
          </a:bodyPr>
          <a:lstStyle/>
          <a:p>
            <a:pPr algn="ctr">
              <a:lnSpc>
                <a:spcPts val="6020"/>
              </a:lnSpc>
              <a:spcBef>
                <a:spcPct val="0"/>
              </a:spcBef>
            </a:pPr>
            <a:r>
              <a:rPr lang="en-US" sz="4300">
                <a:solidFill>
                  <a:srgbClr val="000000"/>
                </a:solidFill>
                <a:latin typeface="Canva Sans" panose="020B0503030501040103"/>
              </a:rPr>
              <a:t>CONFUSION MATRIX</a:t>
            </a:r>
            <a:endParaRPr lang="en-US" sz="4300">
              <a:solidFill>
                <a:srgbClr val="000000"/>
              </a:solidFill>
              <a:latin typeface="Canva Sans" panose="020B05030305010401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0BAB6"/>
        </a:solidFill>
        <a:effectLst/>
      </p:bgPr>
    </p:bg>
    <p:spTree>
      <p:nvGrpSpPr>
        <p:cNvPr id="1" name=""/>
        <p:cNvGrpSpPr/>
        <p:nvPr/>
      </p:nvGrpSpPr>
      <p:grpSpPr>
        <a:xfrm>
          <a:off x="0" y="0"/>
          <a:ext cx="0" cy="0"/>
          <a:chOff x="0" y="0"/>
          <a:chExt cx="0" cy="0"/>
        </a:xfrm>
      </p:grpSpPr>
      <p:sp>
        <p:nvSpPr>
          <p:cNvPr id="2" name="Freeform 2"/>
          <p:cNvSpPr/>
          <p:nvPr/>
        </p:nvSpPr>
        <p:spPr>
          <a:xfrm>
            <a:off x="4331295" y="2942430"/>
            <a:ext cx="8469931" cy="6315870"/>
          </a:xfrm>
          <a:custGeom>
            <a:avLst/>
            <a:gdLst/>
            <a:ahLst/>
            <a:cxnLst/>
            <a:rect l="l" t="t" r="r" b="b"/>
            <a:pathLst>
              <a:path w="8469931" h="6315870">
                <a:moveTo>
                  <a:pt x="0" y="0"/>
                </a:moveTo>
                <a:lnTo>
                  <a:pt x="8469931" y="0"/>
                </a:lnTo>
                <a:lnTo>
                  <a:pt x="8469931" y="6315870"/>
                </a:lnTo>
                <a:lnTo>
                  <a:pt x="0" y="6315870"/>
                </a:lnTo>
                <a:lnTo>
                  <a:pt x="0" y="0"/>
                </a:lnTo>
                <a:close/>
              </a:path>
            </a:pathLst>
          </a:custGeom>
          <a:blipFill>
            <a:blip r:embed="rId1"/>
            <a:stretch>
              <a:fillRect/>
            </a:stretch>
          </a:blipFill>
        </p:spPr>
      </p:sp>
      <p:sp>
        <p:nvSpPr>
          <p:cNvPr id="3" name="TextBox 3"/>
          <p:cNvSpPr txBox="1"/>
          <p:nvPr/>
        </p:nvSpPr>
        <p:spPr>
          <a:xfrm>
            <a:off x="4376059" y="1682082"/>
            <a:ext cx="8425167" cy="738507"/>
          </a:xfrm>
          <a:prstGeom prst="rect">
            <a:avLst/>
          </a:prstGeom>
        </p:spPr>
        <p:txBody>
          <a:bodyPr lIns="0" tIns="0" rIns="0" bIns="0" rtlCol="0" anchor="t">
            <a:spAutoFit/>
          </a:bodyPr>
          <a:lstStyle/>
          <a:p>
            <a:pPr algn="ctr">
              <a:lnSpc>
                <a:spcPts val="6020"/>
              </a:lnSpc>
              <a:spcBef>
                <a:spcPct val="0"/>
              </a:spcBef>
            </a:pPr>
            <a:r>
              <a:rPr lang="en-US" sz="4300">
                <a:solidFill>
                  <a:srgbClr val="000000"/>
                </a:solidFill>
                <a:latin typeface="Canva Sans" panose="020B0503030501040103"/>
              </a:rPr>
              <a:t>CONFUSION MATRIX</a:t>
            </a:r>
            <a:endParaRPr lang="en-US" sz="4300">
              <a:solidFill>
                <a:srgbClr val="000000"/>
              </a:solidFill>
              <a:latin typeface="Canva Sans" panose="020B0503030501040103"/>
            </a:endParaRPr>
          </a:p>
        </p:txBody>
      </p:sp>
      <p:sp>
        <p:nvSpPr>
          <p:cNvPr id="4" name="TextBox 4"/>
          <p:cNvSpPr txBox="1"/>
          <p:nvPr/>
        </p:nvSpPr>
        <p:spPr>
          <a:xfrm>
            <a:off x="4376059" y="616584"/>
            <a:ext cx="8425167" cy="738507"/>
          </a:xfrm>
          <a:prstGeom prst="rect">
            <a:avLst/>
          </a:prstGeom>
        </p:spPr>
        <p:txBody>
          <a:bodyPr lIns="0" tIns="0" rIns="0" bIns="0" rtlCol="0" anchor="t">
            <a:spAutoFit/>
          </a:bodyPr>
          <a:lstStyle/>
          <a:p>
            <a:pPr algn="ctr">
              <a:lnSpc>
                <a:spcPts val="6020"/>
              </a:lnSpc>
              <a:spcBef>
                <a:spcPct val="0"/>
              </a:spcBef>
            </a:pPr>
            <a:r>
              <a:rPr lang="en-US" sz="4300">
                <a:solidFill>
                  <a:srgbClr val="000000"/>
                </a:solidFill>
                <a:latin typeface="Canva Sans" panose="020B0503030501040103"/>
              </a:rPr>
              <a:t>SVM</a:t>
            </a:r>
            <a:endParaRPr lang="en-US" sz="4300">
              <a:solidFill>
                <a:srgbClr val="000000"/>
              </a:solidFill>
              <a:latin typeface="Canva Sans" panose="020B0503030501040103"/>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0BAB6"/>
        </a:solidFill>
        <a:effectLst/>
      </p:bgPr>
    </p:bg>
    <p:spTree>
      <p:nvGrpSpPr>
        <p:cNvPr id="1" name=""/>
        <p:cNvGrpSpPr/>
        <p:nvPr/>
      </p:nvGrpSpPr>
      <p:grpSpPr>
        <a:xfrm>
          <a:off x="0" y="0"/>
          <a:ext cx="0" cy="0"/>
          <a:chOff x="0" y="0"/>
          <a:chExt cx="0" cy="0"/>
        </a:xfrm>
      </p:grpSpPr>
      <p:sp>
        <p:nvSpPr>
          <p:cNvPr id="2" name="Freeform 2"/>
          <p:cNvSpPr/>
          <p:nvPr/>
        </p:nvSpPr>
        <p:spPr>
          <a:xfrm>
            <a:off x="268300" y="2794949"/>
            <a:ext cx="8628247" cy="6181823"/>
          </a:xfrm>
          <a:custGeom>
            <a:avLst/>
            <a:gdLst/>
            <a:ahLst/>
            <a:cxnLst/>
            <a:rect l="l" t="t" r="r" b="b"/>
            <a:pathLst>
              <a:path w="8628247" h="6181823">
                <a:moveTo>
                  <a:pt x="0" y="0"/>
                </a:moveTo>
                <a:lnTo>
                  <a:pt x="8628246" y="0"/>
                </a:lnTo>
                <a:lnTo>
                  <a:pt x="8628246" y="6181823"/>
                </a:lnTo>
                <a:lnTo>
                  <a:pt x="0" y="6181823"/>
                </a:lnTo>
                <a:lnTo>
                  <a:pt x="0" y="0"/>
                </a:lnTo>
                <a:close/>
              </a:path>
            </a:pathLst>
          </a:custGeom>
          <a:blipFill>
            <a:blip r:embed="rId1"/>
            <a:stretch>
              <a:fillRect/>
            </a:stretch>
          </a:blipFill>
        </p:spPr>
      </p:sp>
      <p:sp>
        <p:nvSpPr>
          <p:cNvPr id="3" name="Freeform 3"/>
          <p:cNvSpPr/>
          <p:nvPr/>
        </p:nvSpPr>
        <p:spPr>
          <a:xfrm>
            <a:off x="9144000" y="2772023"/>
            <a:ext cx="8575881" cy="6204749"/>
          </a:xfrm>
          <a:custGeom>
            <a:avLst/>
            <a:gdLst/>
            <a:ahLst/>
            <a:cxnLst/>
            <a:rect l="l" t="t" r="r" b="b"/>
            <a:pathLst>
              <a:path w="8575881" h="6204749">
                <a:moveTo>
                  <a:pt x="0" y="0"/>
                </a:moveTo>
                <a:lnTo>
                  <a:pt x="8575881" y="0"/>
                </a:lnTo>
                <a:lnTo>
                  <a:pt x="8575881" y="6204749"/>
                </a:lnTo>
                <a:lnTo>
                  <a:pt x="0" y="6204749"/>
                </a:lnTo>
                <a:lnTo>
                  <a:pt x="0" y="0"/>
                </a:lnTo>
                <a:close/>
              </a:path>
            </a:pathLst>
          </a:custGeom>
          <a:blipFill>
            <a:blip r:embed="rId2"/>
            <a:stretch>
              <a:fillRect/>
            </a:stretch>
          </a:blipFill>
        </p:spPr>
      </p:sp>
      <p:sp>
        <p:nvSpPr>
          <p:cNvPr id="4" name="TextBox 4"/>
          <p:cNvSpPr txBox="1"/>
          <p:nvPr/>
        </p:nvSpPr>
        <p:spPr>
          <a:xfrm>
            <a:off x="7851624" y="159703"/>
            <a:ext cx="2089845"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panose="020B0803030501040103"/>
              </a:rPr>
              <a:t>IBD</a:t>
            </a:r>
            <a:endParaRPr lang="en-US" sz="9200">
              <a:solidFill>
                <a:srgbClr val="000000"/>
              </a:solidFill>
              <a:latin typeface="Canva Sans Bold" panose="020B08030305010401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0BAB6"/>
        </a:solidFill>
        <a:effectLst/>
      </p:bgPr>
    </p:bg>
    <p:spTree>
      <p:nvGrpSpPr>
        <p:cNvPr id="1" name=""/>
        <p:cNvGrpSpPr/>
        <p:nvPr/>
      </p:nvGrpSpPr>
      <p:grpSpPr>
        <a:xfrm>
          <a:off x="0" y="0"/>
          <a:ext cx="0" cy="0"/>
          <a:chOff x="0" y="0"/>
          <a:chExt cx="0" cy="0"/>
        </a:xfrm>
      </p:grpSpPr>
      <p:sp>
        <p:nvSpPr>
          <p:cNvPr id="2" name="Freeform 2"/>
          <p:cNvSpPr/>
          <p:nvPr/>
        </p:nvSpPr>
        <p:spPr>
          <a:xfrm>
            <a:off x="5013035" y="2057400"/>
            <a:ext cx="8261931" cy="6172200"/>
          </a:xfrm>
          <a:custGeom>
            <a:avLst/>
            <a:gdLst/>
            <a:ahLst/>
            <a:cxnLst/>
            <a:rect l="l" t="t" r="r" b="b"/>
            <a:pathLst>
              <a:path w="8261931" h="6172200">
                <a:moveTo>
                  <a:pt x="0" y="0"/>
                </a:moveTo>
                <a:lnTo>
                  <a:pt x="8261930" y="0"/>
                </a:lnTo>
                <a:lnTo>
                  <a:pt x="8261930" y="6172200"/>
                </a:lnTo>
                <a:lnTo>
                  <a:pt x="0" y="6172200"/>
                </a:lnTo>
                <a:lnTo>
                  <a:pt x="0" y="0"/>
                </a:lnTo>
                <a:close/>
              </a:path>
            </a:pathLst>
          </a:custGeom>
          <a:blipFill>
            <a:blip r:embed="rId1"/>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8C2CA"/>
        </a:solidFill>
        <a:effectLst/>
      </p:bgPr>
    </p:bg>
    <p:spTree>
      <p:nvGrpSpPr>
        <p:cNvPr id="1" name=""/>
        <p:cNvGrpSpPr/>
        <p:nvPr/>
      </p:nvGrpSpPr>
      <p:grpSpPr>
        <a:xfrm>
          <a:off x="0" y="0"/>
          <a:ext cx="0" cy="0"/>
          <a:chOff x="0" y="0"/>
          <a:chExt cx="0" cy="0"/>
        </a:xfrm>
      </p:grpSpPr>
      <p:sp>
        <p:nvSpPr>
          <p:cNvPr id="2" name="Freeform 2"/>
          <p:cNvSpPr/>
          <p:nvPr/>
        </p:nvSpPr>
        <p:spPr>
          <a:xfrm rot="-24000">
            <a:off x="3651521" y="2996044"/>
            <a:ext cx="10984957" cy="4810713"/>
          </a:xfrm>
          <a:custGeom>
            <a:avLst/>
            <a:gdLst/>
            <a:ahLst/>
            <a:cxnLst/>
            <a:rect l="l" t="t" r="r" b="b"/>
            <a:pathLst>
              <a:path w="10984957" h="4810713">
                <a:moveTo>
                  <a:pt x="33052" y="0"/>
                </a:moveTo>
                <a:lnTo>
                  <a:pt x="10984958" y="76460"/>
                </a:lnTo>
                <a:lnTo>
                  <a:pt x="10951906" y="4810713"/>
                </a:lnTo>
                <a:lnTo>
                  <a:pt x="0" y="4734253"/>
                </a:lnTo>
                <a:lnTo>
                  <a:pt x="33052" y="0"/>
                </a:lnTo>
                <a:close/>
              </a:path>
            </a:pathLst>
          </a:custGeom>
          <a:blipFill>
            <a:blip r:embed="rId1"/>
            <a:stretch>
              <a:fillRect l="-609" t="-5158" r="-5873" b="50"/>
            </a:stretch>
          </a:blipFill>
        </p:spPr>
      </p:sp>
      <p:sp>
        <p:nvSpPr>
          <p:cNvPr id="3" name="TextBox 3"/>
          <p:cNvSpPr txBox="1"/>
          <p:nvPr/>
        </p:nvSpPr>
        <p:spPr>
          <a:xfrm>
            <a:off x="6553299" y="857250"/>
            <a:ext cx="5181402"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panose="020B0803030501040103"/>
              </a:rPr>
              <a:t>RESULTS</a:t>
            </a:r>
            <a:endParaRPr lang="en-US" sz="9200">
              <a:solidFill>
                <a:srgbClr val="000000"/>
              </a:solidFill>
              <a:latin typeface="Canva Sans Bold" panose="020B08030305010401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0BAB6"/>
        </a:solidFill>
        <a:effectLst/>
      </p:bgPr>
    </p:bg>
    <p:spTree>
      <p:nvGrpSpPr>
        <p:cNvPr id="1" name=""/>
        <p:cNvGrpSpPr/>
        <p:nvPr/>
      </p:nvGrpSpPr>
      <p:grpSpPr>
        <a:xfrm>
          <a:off x="0" y="0"/>
          <a:ext cx="0" cy="0"/>
          <a:chOff x="0" y="0"/>
          <a:chExt cx="0" cy="0"/>
        </a:xfrm>
      </p:grpSpPr>
      <p:sp>
        <p:nvSpPr>
          <p:cNvPr id="2" name="Freeform 2"/>
          <p:cNvSpPr/>
          <p:nvPr/>
        </p:nvSpPr>
        <p:spPr>
          <a:xfrm>
            <a:off x="562246" y="250560"/>
            <a:ext cx="10941818" cy="4892940"/>
          </a:xfrm>
          <a:custGeom>
            <a:avLst/>
            <a:gdLst/>
            <a:ahLst/>
            <a:cxnLst/>
            <a:rect l="l" t="t" r="r" b="b"/>
            <a:pathLst>
              <a:path w="10941818" h="4892940">
                <a:moveTo>
                  <a:pt x="0" y="0"/>
                </a:moveTo>
                <a:lnTo>
                  <a:pt x="10941818" y="0"/>
                </a:lnTo>
                <a:lnTo>
                  <a:pt x="10941818" y="4892940"/>
                </a:lnTo>
                <a:lnTo>
                  <a:pt x="0" y="4892940"/>
                </a:lnTo>
                <a:lnTo>
                  <a:pt x="0" y="0"/>
                </a:lnTo>
                <a:close/>
              </a:path>
            </a:pathLst>
          </a:custGeom>
          <a:blipFill>
            <a:blip r:embed="rId1"/>
            <a:stretch>
              <a:fillRect/>
            </a:stretch>
          </a:blipFill>
        </p:spPr>
      </p:sp>
      <p:sp>
        <p:nvSpPr>
          <p:cNvPr id="3" name="Freeform 3"/>
          <p:cNvSpPr/>
          <p:nvPr/>
        </p:nvSpPr>
        <p:spPr>
          <a:xfrm>
            <a:off x="6940951" y="5484376"/>
            <a:ext cx="10910593" cy="4479422"/>
          </a:xfrm>
          <a:custGeom>
            <a:avLst/>
            <a:gdLst/>
            <a:ahLst/>
            <a:cxnLst/>
            <a:rect l="l" t="t" r="r" b="b"/>
            <a:pathLst>
              <a:path w="10910593" h="4479422">
                <a:moveTo>
                  <a:pt x="0" y="0"/>
                </a:moveTo>
                <a:lnTo>
                  <a:pt x="10910593" y="0"/>
                </a:lnTo>
                <a:lnTo>
                  <a:pt x="10910593" y="4479423"/>
                </a:lnTo>
                <a:lnTo>
                  <a:pt x="0" y="4479423"/>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Freeform 2"/>
          <p:cNvSpPr/>
          <p:nvPr/>
        </p:nvSpPr>
        <p:spPr>
          <a:xfrm>
            <a:off x="790281" y="1028700"/>
            <a:ext cx="4599900" cy="9656279"/>
          </a:xfrm>
          <a:custGeom>
            <a:avLst/>
            <a:gdLst/>
            <a:ahLst/>
            <a:cxnLst/>
            <a:rect l="l" t="t" r="r" b="b"/>
            <a:pathLst>
              <a:path w="4599900" h="9656279">
                <a:moveTo>
                  <a:pt x="0" y="0"/>
                </a:moveTo>
                <a:lnTo>
                  <a:pt x="4599900" y="0"/>
                </a:lnTo>
                <a:lnTo>
                  <a:pt x="4599900" y="9656279"/>
                </a:lnTo>
                <a:lnTo>
                  <a:pt x="0" y="965627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3783973" y="3160246"/>
            <a:ext cx="10720054" cy="5307463"/>
          </a:xfrm>
          <a:prstGeom prst="rect">
            <a:avLst/>
          </a:prstGeom>
        </p:spPr>
        <p:txBody>
          <a:bodyPr lIns="0" tIns="0" rIns="0" bIns="0" rtlCol="0" anchor="t">
            <a:spAutoFit/>
          </a:bodyPr>
          <a:lstStyle/>
          <a:p>
            <a:pPr marL="925195" lvl="1" indent="-462915" algn="l">
              <a:lnSpc>
                <a:spcPts val="6000"/>
              </a:lnSpc>
              <a:buFont typeface="Arial" panose="020B0604020202020204"/>
              <a:buChar char="•"/>
            </a:pPr>
            <a:r>
              <a:rPr lang="en-US" sz="4285">
                <a:solidFill>
                  <a:srgbClr val="FFFFFF"/>
                </a:solidFill>
                <a:latin typeface="Canva Sans Bold" panose="020B0803030501040103"/>
              </a:rPr>
              <a:t>Introduction</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Objective statement</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Modules &amp; Explanation</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Overall system architecture diagram</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References</a:t>
            </a:r>
            <a:endParaRPr lang="en-US" sz="4285">
              <a:solidFill>
                <a:srgbClr val="FFFFFF"/>
              </a:solidFill>
              <a:latin typeface="Canva Sans Bold" panose="020B0803030501040103"/>
            </a:endParaRPr>
          </a:p>
          <a:p>
            <a:pPr marL="925195" lvl="1" indent="-462915" algn="l">
              <a:lnSpc>
                <a:spcPts val="6000"/>
              </a:lnSpc>
              <a:buFont typeface="Arial" panose="020B0604020202020204"/>
              <a:buChar char="•"/>
            </a:pPr>
            <a:r>
              <a:rPr lang="en-US" sz="4285">
                <a:solidFill>
                  <a:srgbClr val="FFFFFF"/>
                </a:solidFill>
                <a:latin typeface="Canva Sans Bold" panose="020B0803030501040103"/>
              </a:rPr>
              <a:t>Conclusion</a:t>
            </a:r>
            <a:endParaRPr lang="en-US" sz="4285">
              <a:solidFill>
                <a:srgbClr val="FFFFFF"/>
              </a:solidFill>
              <a:latin typeface="Canva Sans Bold" panose="020B0803030501040103"/>
            </a:endParaRPr>
          </a:p>
          <a:p>
            <a:pPr algn="l">
              <a:lnSpc>
                <a:spcPts val="6000"/>
              </a:lnSpc>
            </a:pPr>
          </a:p>
        </p:txBody>
      </p:sp>
      <p:sp>
        <p:nvSpPr>
          <p:cNvPr id="5" name="Freeform 5"/>
          <p:cNvSpPr/>
          <p:nvPr/>
        </p:nvSpPr>
        <p:spPr>
          <a:xfrm rot="-1713590">
            <a:off x="17144107" y="-1240365"/>
            <a:ext cx="3725764" cy="4114800"/>
          </a:xfrm>
          <a:custGeom>
            <a:avLst/>
            <a:gdLst/>
            <a:ahLst/>
            <a:cxnLst/>
            <a:rect l="l" t="t" r="r" b="b"/>
            <a:pathLst>
              <a:path w="3725764" h="4114800">
                <a:moveTo>
                  <a:pt x="0" y="0"/>
                </a:moveTo>
                <a:lnTo>
                  <a:pt x="3725765" y="0"/>
                </a:lnTo>
                <a:lnTo>
                  <a:pt x="37257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532296" y="7650754"/>
            <a:ext cx="2609548" cy="2415018"/>
          </a:xfrm>
          <a:custGeom>
            <a:avLst/>
            <a:gdLst/>
            <a:ahLst/>
            <a:cxnLst/>
            <a:rect l="l" t="t" r="r" b="b"/>
            <a:pathLst>
              <a:path w="2609548" h="2415018">
                <a:moveTo>
                  <a:pt x="0" y="0"/>
                </a:moveTo>
                <a:lnTo>
                  <a:pt x="2609548" y="0"/>
                </a:lnTo>
                <a:lnTo>
                  <a:pt x="2609548" y="2415018"/>
                </a:lnTo>
                <a:lnTo>
                  <a:pt x="0" y="2415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761129">
            <a:off x="9505010" y="2675099"/>
            <a:ext cx="2298618" cy="1914122"/>
          </a:xfrm>
          <a:custGeom>
            <a:avLst/>
            <a:gdLst/>
            <a:ahLst/>
            <a:cxnLst/>
            <a:rect l="l" t="t" r="r" b="b"/>
            <a:pathLst>
              <a:path w="2298618" h="1914122">
                <a:moveTo>
                  <a:pt x="0" y="0"/>
                </a:moveTo>
                <a:lnTo>
                  <a:pt x="2298617" y="0"/>
                </a:lnTo>
                <a:lnTo>
                  <a:pt x="2298617" y="1914121"/>
                </a:lnTo>
                <a:lnTo>
                  <a:pt x="0" y="19141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6950710" y="-200025"/>
            <a:ext cx="5770245" cy="1934210"/>
          </a:xfrm>
          <a:prstGeom prst="rect">
            <a:avLst/>
          </a:prstGeom>
        </p:spPr>
        <p:txBody>
          <a:bodyPr wrap="square" lIns="0" tIns="0" rIns="0" bIns="0" rtlCol="0" anchor="t">
            <a:spAutoFit/>
          </a:bodyPr>
          <a:lstStyle/>
          <a:p>
            <a:pPr algn="ctr">
              <a:lnSpc>
                <a:spcPts val="15085"/>
              </a:lnSpc>
            </a:pPr>
            <a:r>
              <a:rPr lang="en-US" sz="10775">
                <a:solidFill>
                  <a:srgbClr val="FFFFFF"/>
                </a:solidFill>
                <a:latin typeface="Canva Sans Bold" panose="020B0803030501040103"/>
              </a:rPr>
              <a:t>GUIDE</a:t>
            </a:r>
            <a:endParaRPr lang="en-US" sz="10775">
              <a:solidFill>
                <a:srgbClr val="FFFFFF"/>
              </a:solidFill>
              <a:latin typeface="Canva Sans Bold" panose="020B0803030501040103"/>
            </a:endParaRPr>
          </a:p>
        </p:txBody>
      </p:sp>
      <p:sp>
        <p:nvSpPr>
          <p:cNvPr id="9" name="Freeform 9"/>
          <p:cNvSpPr/>
          <p:nvPr/>
        </p:nvSpPr>
        <p:spPr>
          <a:xfrm rot="3063410">
            <a:off x="8535850" y="8858263"/>
            <a:ext cx="1574088" cy="1310786"/>
          </a:xfrm>
          <a:custGeom>
            <a:avLst/>
            <a:gdLst/>
            <a:ahLst/>
            <a:cxnLst/>
            <a:rect l="l" t="t" r="r" b="b"/>
            <a:pathLst>
              <a:path w="1574088" h="1310786">
                <a:moveTo>
                  <a:pt x="0" y="0"/>
                </a:moveTo>
                <a:lnTo>
                  <a:pt x="1574089" y="0"/>
                </a:lnTo>
                <a:lnTo>
                  <a:pt x="1574089" y="1310787"/>
                </a:lnTo>
                <a:lnTo>
                  <a:pt x="0" y="13107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9069222">
            <a:off x="11601839" y="4571036"/>
            <a:ext cx="1640339" cy="1518059"/>
          </a:xfrm>
          <a:custGeom>
            <a:avLst/>
            <a:gdLst/>
            <a:ahLst/>
            <a:cxnLst/>
            <a:rect l="l" t="t" r="r" b="b"/>
            <a:pathLst>
              <a:path w="1640339" h="1518059">
                <a:moveTo>
                  <a:pt x="0" y="0"/>
                </a:moveTo>
                <a:lnTo>
                  <a:pt x="1640339" y="0"/>
                </a:lnTo>
                <a:lnTo>
                  <a:pt x="1640339" y="1518059"/>
                </a:lnTo>
                <a:lnTo>
                  <a:pt x="0" y="15180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831558">
            <a:off x="15620161" y="1397393"/>
            <a:ext cx="1574088" cy="1310786"/>
          </a:xfrm>
          <a:custGeom>
            <a:avLst/>
            <a:gdLst/>
            <a:ahLst/>
            <a:cxnLst/>
            <a:rect l="l" t="t" r="r" b="b"/>
            <a:pathLst>
              <a:path w="1574088" h="1310786">
                <a:moveTo>
                  <a:pt x="0" y="0"/>
                </a:moveTo>
                <a:lnTo>
                  <a:pt x="1574088" y="0"/>
                </a:lnTo>
                <a:lnTo>
                  <a:pt x="1574088" y="1310786"/>
                </a:lnTo>
                <a:lnTo>
                  <a:pt x="0" y="1310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9520693">
            <a:off x="12639482" y="700814"/>
            <a:ext cx="1622614" cy="1501656"/>
          </a:xfrm>
          <a:custGeom>
            <a:avLst/>
            <a:gdLst/>
            <a:ahLst/>
            <a:cxnLst/>
            <a:rect l="l" t="t" r="r" b="b"/>
            <a:pathLst>
              <a:path w="1622614" h="1501656">
                <a:moveTo>
                  <a:pt x="0" y="0"/>
                </a:moveTo>
                <a:lnTo>
                  <a:pt x="1622614" y="0"/>
                </a:lnTo>
                <a:lnTo>
                  <a:pt x="1622614" y="1501656"/>
                </a:lnTo>
                <a:lnTo>
                  <a:pt x="0" y="15016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2550361">
            <a:off x="17553404" y="7005747"/>
            <a:ext cx="1622614" cy="1501656"/>
          </a:xfrm>
          <a:custGeom>
            <a:avLst/>
            <a:gdLst/>
            <a:ahLst/>
            <a:cxnLst/>
            <a:rect l="l" t="t" r="r" b="b"/>
            <a:pathLst>
              <a:path w="1622614" h="1501656">
                <a:moveTo>
                  <a:pt x="0" y="0"/>
                </a:moveTo>
                <a:lnTo>
                  <a:pt x="1622614" y="0"/>
                </a:lnTo>
                <a:lnTo>
                  <a:pt x="1622614" y="1501655"/>
                </a:lnTo>
                <a:lnTo>
                  <a:pt x="0" y="15016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8C2CA"/>
        </a:solidFill>
        <a:effectLst/>
      </p:bgPr>
    </p:bg>
    <p:spTree>
      <p:nvGrpSpPr>
        <p:cNvPr id="1" name=""/>
        <p:cNvGrpSpPr/>
        <p:nvPr/>
      </p:nvGrpSpPr>
      <p:grpSpPr>
        <a:xfrm>
          <a:off x="0" y="0"/>
          <a:ext cx="0" cy="0"/>
          <a:chOff x="0" y="0"/>
          <a:chExt cx="0" cy="0"/>
        </a:xfrm>
      </p:grpSpPr>
      <p:sp>
        <p:nvSpPr>
          <p:cNvPr id="2" name="Freeform 2"/>
          <p:cNvSpPr/>
          <p:nvPr/>
        </p:nvSpPr>
        <p:spPr>
          <a:xfrm>
            <a:off x="244091" y="378620"/>
            <a:ext cx="10941818" cy="5146297"/>
          </a:xfrm>
          <a:custGeom>
            <a:avLst/>
            <a:gdLst/>
            <a:ahLst/>
            <a:cxnLst/>
            <a:rect l="l" t="t" r="r" b="b"/>
            <a:pathLst>
              <a:path w="10941818" h="5146297">
                <a:moveTo>
                  <a:pt x="0" y="0"/>
                </a:moveTo>
                <a:lnTo>
                  <a:pt x="10941818" y="0"/>
                </a:lnTo>
                <a:lnTo>
                  <a:pt x="10941818" y="5146296"/>
                </a:lnTo>
                <a:lnTo>
                  <a:pt x="0" y="5146296"/>
                </a:lnTo>
                <a:lnTo>
                  <a:pt x="0" y="0"/>
                </a:lnTo>
                <a:close/>
              </a:path>
            </a:pathLst>
          </a:custGeom>
          <a:blipFill>
            <a:blip r:embed="rId1"/>
            <a:stretch>
              <a:fillRect/>
            </a:stretch>
          </a:blipFill>
        </p:spPr>
      </p:sp>
      <p:sp>
        <p:nvSpPr>
          <p:cNvPr id="3" name="Freeform 3"/>
          <p:cNvSpPr/>
          <p:nvPr/>
        </p:nvSpPr>
        <p:spPr>
          <a:xfrm>
            <a:off x="6815834" y="5524916"/>
            <a:ext cx="10948724" cy="4455325"/>
          </a:xfrm>
          <a:custGeom>
            <a:avLst/>
            <a:gdLst/>
            <a:ahLst/>
            <a:cxnLst/>
            <a:rect l="l" t="t" r="r" b="b"/>
            <a:pathLst>
              <a:path w="10948724" h="4455325">
                <a:moveTo>
                  <a:pt x="0" y="0"/>
                </a:moveTo>
                <a:lnTo>
                  <a:pt x="10948724" y="0"/>
                </a:lnTo>
                <a:lnTo>
                  <a:pt x="10948724" y="4455325"/>
                </a:lnTo>
                <a:lnTo>
                  <a:pt x="0" y="4455325"/>
                </a:lnTo>
                <a:lnTo>
                  <a:pt x="0" y="0"/>
                </a:lnTo>
                <a:close/>
              </a:path>
            </a:pathLst>
          </a:custGeom>
          <a:blipFill>
            <a:blip r:embed="rId2"/>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8C2CA"/>
        </a:solidFill>
        <a:effectLst/>
      </p:bgPr>
    </p:bg>
    <p:spTree>
      <p:nvGrpSpPr>
        <p:cNvPr id="1" name=""/>
        <p:cNvGrpSpPr/>
        <p:nvPr/>
      </p:nvGrpSpPr>
      <p:grpSpPr>
        <a:xfrm>
          <a:off x="0" y="0"/>
          <a:ext cx="0" cy="0"/>
          <a:chOff x="0" y="0"/>
          <a:chExt cx="0" cy="0"/>
        </a:xfrm>
      </p:grpSpPr>
      <p:sp>
        <p:nvSpPr>
          <p:cNvPr id="2" name="Freeform 2"/>
          <p:cNvSpPr/>
          <p:nvPr/>
        </p:nvSpPr>
        <p:spPr>
          <a:xfrm>
            <a:off x="3673091" y="2641608"/>
            <a:ext cx="10941818" cy="5003784"/>
          </a:xfrm>
          <a:custGeom>
            <a:avLst/>
            <a:gdLst/>
            <a:ahLst/>
            <a:cxnLst/>
            <a:rect l="l" t="t" r="r" b="b"/>
            <a:pathLst>
              <a:path w="10941818" h="5003784">
                <a:moveTo>
                  <a:pt x="0" y="0"/>
                </a:moveTo>
                <a:lnTo>
                  <a:pt x="10941818" y="0"/>
                </a:lnTo>
                <a:lnTo>
                  <a:pt x="10941818" y="5003784"/>
                </a:lnTo>
                <a:lnTo>
                  <a:pt x="0" y="5003784"/>
                </a:lnTo>
                <a:lnTo>
                  <a:pt x="0" y="0"/>
                </a:lnTo>
                <a:close/>
              </a:path>
            </a:pathLst>
          </a:custGeom>
          <a:blipFill>
            <a:blip r:embed="rId1"/>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84" r="-284"/>
            </a:stretch>
          </a:blipFill>
        </p:spPr>
      </p:sp>
      <p:grpSp>
        <p:nvGrpSpPr>
          <p:cNvPr id="3" name="Group 3"/>
          <p:cNvGrpSpPr/>
          <p:nvPr/>
        </p:nvGrpSpPr>
        <p:grpSpPr>
          <a:xfrm rot="0">
            <a:off x="2673303" y="2425588"/>
            <a:ext cx="12941394" cy="5435825"/>
            <a:chOff x="0" y="0"/>
            <a:chExt cx="17255192" cy="7247767"/>
          </a:xfrm>
        </p:grpSpPr>
        <p:sp>
          <p:nvSpPr>
            <p:cNvPr id="4" name="AutoShape 4"/>
            <p:cNvSpPr/>
            <p:nvPr/>
          </p:nvSpPr>
          <p:spPr>
            <a:xfrm>
              <a:off x="0" y="0"/>
              <a:ext cx="17255192" cy="7247767"/>
            </a:xfrm>
            <a:prstGeom prst="rect">
              <a:avLst/>
            </a:prstGeom>
            <a:solidFill>
              <a:srgbClr val="F4F4F4">
                <a:alpha val="49804"/>
              </a:srgbClr>
            </a:solidFill>
          </p:spPr>
        </p:sp>
        <p:sp>
          <p:nvSpPr>
            <p:cNvPr id="5" name="TextBox 5"/>
            <p:cNvSpPr txBox="1"/>
            <p:nvPr/>
          </p:nvSpPr>
          <p:spPr>
            <a:xfrm>
              <a:off x="999800" y="2670325"/>
              <a:ext cx="15255591" cy="2113491"/>
            </a:xfrm>
            <a:prstGeom prst="rect">
              <a:avLst/>
            </a:prstGeom>
          </p:spPr>
          <p:txBody>
            <a:bodyPr lIns="0" tIns="0" rIns="0" bIns="0" rtlCol="0" anchor="t">
              <a:spAutoFit/>
            </a:bodyPr>
            <a:lstStyle/>
            <a:p>
              <a:pPr algn="ctr">
                <a:lnSpc>
                  <a:spcPts val="11500"/>
                </a:lnSpc>
              </a:pPr>
              <a:r>
                <a:rPr lang="en-US" sz="11500">
                  <a:solidFill>
                    <a:srgbClr val="141414"/>
                  </a:solidFill>
                  <a:latin typeface="EB Garamond Semi-Bold"/>
                </a:rPr>
                <a:t>References</a:t>
              </a:r>
              <a:endParaRPr lang="en-US" sz="11500">
                <a:solidFill>
                  <a:srgbClr val="141414"/>
                </a:solidFill>
                <a:latin typeface="EB Garamond Semi-Bold"/>
              </a:endParaRPr>
            </a:p>
          </p:txBody>
        </p:sp>
        <p:sp>
          <p:nvSpPr>
            <p:cNvPr id="6" name="TextBox 6"/>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141414"/>
                  </a:solidFill>
                  <a:latin typeface="TT Commons Pro Bold" panose="020B0103030102020204"/>
                </a:rPr>
                <a:t>UNVEILING THE CODE OF LIFE</a:t>
              </a:r>
              <a:endParaRPr lang="en-US" sz="3200" spc="384">
                <a:solidFill>
                  <a:srgbClr val="141414"/>
                </a:solidFill>
                <a:latin typeface="TT Commons Pro Bold" panose="020B0103030102020204"/>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TextBox 2"/>
          <p:cNvSpPr txBox="1"/>
          <p:nvPr/>
        </p:nvSpPr>
        <p:spPr>
          <a:xfrm>
            <a:off x="5368230" y="159703"/>
            <a:ext cx="7551539"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REFERENCES</a:t>
            </a:r>
            <a:endParaRPr lang="en-US" sz="9200">
              <a:solidFill>
                <a:srgbClr val="FFFFFF"/>
              </a:solidFill>
              <a:latin typeface="Canva Sans Bold" panose="020B0803030501040103"/>
            </a:endParaRPr>
          </a:p>
        </p:txBody>
      </p:sp>
      <p:sp>
        <p:nvSpPr>
          <p:cNvPr id="3" name="TextBox 3"/>
          <p:cNvSpPr txBox="1"/>
          <p:nvPr/>
        </p:nvSpPr>
        <p:spPr>
          <a:xfrm>
            <a:off x="1028700" y="2250721"/>
            <a:ext cx="16067014" cy="7658007"/>
          </a:xfrm>
          <a:prstGeom prst="rect">
            <a:avLst/>
          </a:prstGeom>
        </p:spPr>
        <p:txBody>
          <a:bodyPr lIns="0" tIns="0" rIns="0" bIns="0" rtlCol="0" anchor="t">
            <a:spAutoFit/>
          </a:bodyPr>
          <a:lstStyle/>
          <a:p>
            <a:pPr marL="405765" lvl="1" indent="-202565" algn="just">
              <a:lnSpc>
                <a:spcPts val="2630"/>
              </a:lnSpc>
              <a:buFont typeface="Arial" panose="020B0604020202020204"/>
              <a:buChar char="•"/>
            </a:pPr>
            <a:r>
              <a:rPr lang="en-US" sz="1880">
                <a:solidFill>
                  <a:srgbClr val="FFFFFF"/>
                </a:solidFill>
                <a:latin typeface="Canva Sans" panose="020B0503030501040103"/>
              </a:rPr>
              <a:t>Chatterjee N, Shi J, Garcia-Closas M. Developing and evaluating polygenic risk prediction models for stratified disease prevention. Nat Rev Genet. 2016;advance online publication. pmid:27140283</a:t>
            </a:r>
            <a:endParaRPr lang="en-US" sz="1880">
              <a:solidFill>
                <a:srgbClr val="FFFFFF"/>
              </a:solidFill>
              <a:latin typeface="Canva Sans" panose="020B0503030501040103"/>
            </a:endParaRPr>
          </a:p>
          <a:p>
            <a:pPr algn="just">
              <a:lnSpc>
                <a:spcPts val="2630"/>
              </a:lnSpc>
            </a:pPr>
          </a:p>
          <a:p>
            <a:pPr marL="405765" lvl="1" indent="-202565" algn="just">
              <a:lnSpc>
                <a:spcPts val="2630"/>
              </a:lnSpc>
              <a:buFont typeface="Arial" panose="020B0604020202020204"/>
              <a:buChar char="•"/>
            </a:pPr>
            <a:r>
              <a:rPr lang="en-US" sz="1880">
                <a:solidFill>
                  <a:srgbClr val="FFFFFF"/>
                </a:solidFill>
                <a:latin typeface="Canva Sans" panose="020B0503030501040103"/>
              </a:rPr>
              <a:t>McCarthy MI, Abecasis GR, Cardon LR, Goldstein DB, Little J, Ioannidis JP, et al. Genome-wide association studies for complex traits: consensus, uncertainty and challenges. Nature reviews genetics. 2008;9(5):356–69. pmid:18398418</a:t>
            </a:r>
            <a:endParaRPr lang="en-US" sz="1880">
              <a:solidFill>
                <a:srgbClr val="FFFFFF"/>
              </a:solidFill>
              <a:latin typeface="Canva Sans" panose="020B0503030501040103"/>
            </a:endParaRPr>
          </a:p>
          <a:p>
            <a:pPr algn="just">
              <a:lnSpc>
                <a:spcPts val="2630"/>
              </a:lnSpc>
            </a:pPr>
          </a:p>
          <a:p>
            <a:pPr marL="405765" lvl="1" indent="-202565" algn="just">
              <a:lnSpc>
                <a:spcPts val="2630"/>
              </a:lnSpc>
              <a:buFont typeface="Arial" panose="020B0604020202020204"/>
              <a:buChar char="•"/>
            </a:pPr>
            <a:r>
              <a:rPr lang="en-US" sz="1880">
                <a:solidFill>
                  <a:srgbClr val="FFFFFF"/>
                </a:solidFill>
                <a:latin typeface="Canva Sans" panose="020B0503030501040103"/>
              </a:rPr>
              <a:t>Wei Z, Wang W, Bradfield J, Li J, Cardinale C, Frackelton E, et al. Large sample size, wide variant spectrum, and advanced machine-learning technique boost risk prediction for inflammatory bowel disease. The American Journal of Human Genetics. 2013;92(6):1008–12. pmid:23731541</a:t>
            </a:r>
            <a:endParaRPr lang="en-US" sz="1880">
              <a:solidFill>
                <a:srgbClr val="FFFFFF"/>
              </a:solidFill>
              <a:latin typeface="Canva Sans" panose="020B0503030501040103"/>
            </a:endParaRPr>
          </a:p>
          <a:p>
            <a:pPr algn="just">
              <a:lnSpc>
                <a:spcPts val="2630"/>
              </a:lnSpc>
            </a:pPr>
          </a:p>
          <a:p>
            <a:pPr marL="405765" lvl="1" indent="-202565" algn="just">
              <a:lnSpc>
                <a:spcPts val="2630"/>
              </a:lnSpc>
              <a:buFont typeface="Arial" panose="020B0604020202020204"/>
              <a:buChar char="•"/>
            </a:pPr>
            <a:r>
              <a:rPr lang="en-US" sz="1880">
                <a:solidFill>
                  <a:srgbClr val="FFFFFF"/>
                </a:solidFill>
                <a:latin typeface="Canva Sans" panose="020B0503030501040103"/>
              </a:rPr>
              <a:t>Dissecting Allele Architecture of Early Onset IBD Using High-Density Genotyping Cutler DJ, Zwick ME, Okou DT, Prahalad S, Walters T, et al.  Dissecting Allele Architecture of Early Onset IBD Using High-Density Genotyping. PLOS ONE 10(6): e0128074. </a:t>
            </a:r>
            <a:r>
              <a:rPr lang="en-US" sz="1880">
                <a:solidFill>
                  <a:srgbClr val="FFFFFF"/>
                </a:solidFill>
                <a:latin typeface="Canva Sans" panose="020B0503030501040103"/>
              </a:rPr>
              <a:t>https://dataverse.unc.edu/api/access/datafile/7183963</a:t>
            </a:r>
            <a:endParaRPr lang="en-US" sz="1880">
              <a:solidFill>
                <a:srgbClr val="FFFFFF"/>
              </a:solidFill>
              <a:latin typeface="Canva Sans" panose="020B0503030501040103"/>
            </a:endParaRPr>
          </a:p>
          <a:p>
            <a:pPr algn="just">
              <a:lnSpc>
                <a:spcPts val="2630"/>
              </a:lnSpc>
            </a:pPr>
          </a:p>
          <a:p>
            <a:pPr marL="405765" lvl="1" indent="-202565" algn="just">
              <a:lnSpc>
                <a:spcPts val="2630"/>
              </a:lnSpc>
              <a:buFont typeface="Arial" panose="020B0604020202020204"/>
              <a:buChar char="•"/>
            </a:pPr>
            <a:r>
              <a:rPr lang="en-US" sz="1880">
                <a:solidFill>
                  <a:srgbClr val="FFFFFF"/>
                </a:solidFill>
                <a:latin typeface="Canva Sans" panose="020B0503030501040103"/>
              </a:rPr>
              <a:t>Zhou X, Carbonetto P, Stephens M. Polygenic modeling with Bayesian sparse linear mixed models. PLoS Genet. 2013;9(2):e1003264. pmid:23408905</a:t>
            </a:r>
            <a:endParaRPr lang="en-US" sz="1880">
              <a:solidFill>
                <a:srgbClr val="FFFFFF"/>
              </a:solidFill>
              <a:latin typeface="Canva Sans" panose="020B0503030501040103"/>
            </a:endParaRPr>
          </a:p>
          <a:p>
            <a:pPr algn="just">
              <a:lnSpc>
                <a:spcPts val="2630"/>
              </a:lnSpc>
            </a:pPr>
          </a:p>
          <a:p>
            <a:pPr marL="405765" lvl="1" indent="-202565" algn="just">
              <a:lnSpc>
                <a:spcPts val="2630"/>
              </a:lnSpc>
              <a:buFont typeface="Arial" panose="020B0604020202020204"/>
              <a:buChar char="•"/>
            </a:pPr>
            <a:r>
              <a:rPr lang="en-US" sz="1880">
                <a:solidFill>
                  <a:srgbClr val="FFFFFF"/>
                </a:solidFill>
                <a:latin typeface="Canva Sans" panose="020B0503030501040103"/>
              </a:rPr>
              <a:t>Speed D, Balding DJ. MultiBLUP: improved SNP-based prediction for complex traits. Genome research. 2014;24(9):1550–7. pmid:24963154</a:t>
            </a:r>
            <a:endParaRPr lang="en-US" sz="1880">
              <a:solidFill>
                <a:srgbClr val="FFFFFF"/>
              </a:solidFill>
              <a:latin typeface="Canva Sans" panose="020B0503030501040103"/>
            </a:endParaRPr>
          </a:p>
          <a:p>
            <a:pPr algn="just">
              <a:lnSpc>
                <a:spcPts val="2630"/>
              </a:lnSpc>
            </a:pPr>
          </a:p>
          <a:p>
            <a:pPr marL="405765" lvl="1" indent="-202565" algn="just">
              <a:lnSpc>
                <a:spcPts val="2630"/>
              </a:lnSpc>
              <a:buFont typeface="Arial" panose="020B0604020202020204"/>
              <a:buChar char="•"/>
            </a:pPr>
            <a:r>
              <a:rPr lang="en-US" sz="1880">
                <a:solidFill>
                  <a:srgbClr val="FFFFFF"/>
                </a:solidFill>
                <a:latin typeface="Canva Sans" panose="020B0503030501040103"/>
              </a:rPr>
              <a:t>Minnier J, Yuan M, Liu JS, Cai T. Risk classification with an adaptive naive bayes kernel machine model. Journal of the American Statistical Association. 2015;110(509):393–404. pmid:26236061</a:t>
            </a:r>
            <a:endParaRPr lang="en-US" sz="1880">
              <a:solidFill>
                <a:srgbClr val="FFFFFF"/>
              </a:solidFill>
              <a:latin typeface="Canva Sans" panose="020B0503030501040103"/>
            </a:endParaRPr>
          </a:p>
          <a:p>
            <a:pPr algn="just">
              <a:lnSpc>
                <a:spcPts val="2630"/>
              </a:lnSpc>
              <a:spcBef>
                <a:spcPct val="0"/>
              </a:spcBef>
            </a:p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sp>
        <p:nvSpPr>
          <p:cNvPr id="2" name="TextBox 2"/>
          <p:cNvSpPr txBox="1"/>
          <p:nvPr/>
        </p:nvSpPr>
        <p:spPr>
          <a:xfrm>
            <a:off x="337597" y="981075"/>
            <a:ext cx="17612805" cy="6118225"/>
          </a:xfrm>
          <a:prstGeom prst="rect">
            <a:avLst/>
          </a:prstGeom>
        </p:spPr>
        <p:txBody>
          <a:bodyPr lIns="0" tIns="0" rIns="0" bIns="0" rtlCol="0" anchor="t">
            <a:spAutoFit/>
          </a:bodyPr>
          <a:lstStyle/>
          <a:p>
            <a:pPr marL="539750" lvl="1" indent="-269875" algn="ctr">
              <a:lnSpc>
                <a:spcPts val="3500"/>
              </a:lnSpc>
              <a:buFont typeface="Arial" panose="020B0604020202020204"/>
              <a:buChar char="•"/>
            </a:pPr>
            <a:r>
              <a:rPr lang="en-US" sz="2500">
                <a:solidFill>
                  <a:srgbClr val="FFFFFF"/>
                </a:solidFill>
                <a:latin typeface="Canva Sans" panose="020B0503030501040103"/>
              </a:rPr>
              <a:t>Nguyen, Nghia H., Dominic Picetti, Parambir S. Dulai, Vipul Jairath, William J. Sandborn, Lucila Ohno-Machado, Peter L. Chen, and Siddharth Singh. "Machine learning-based prediction models for diagnosis and prognosis in inflammatory bowel diseases: a systematic review." Journal of Crohn's and Colitis 16, no. 3 (2022): 398-413.</a:t>
            </a:r>
            <a:endParaRPr lang="en-US" sz="2500">
              <a:solidFill>
                <a:srgbClr val="FFFFFF"/>
              </a:solidFill>
              <a:latin typeface="Canva Sans" panose="020B0503030501040103"/>
            </a:endParaRPr>
          </a:p>
          <a:p>
            <a:pPr algn="ctr">
              <a:lnSpc>
                <a:spcPts val="3500"/>
              </a:lnSpc>
            </a:pPr>
          </a:p>
          <a:p>
            <a:pPr marL="539750" lvl="1" indent="-269875" algn="ctr">
              <a:lnSpc>
                <a:spcPts val="3500"/>
              </a:lnSpc>
              <a:buFont typeface="Arial" panose="020B0604020202020204"/>
              <a:buChar char="•"/>
            </a:pPr>
            <a:r>
              <a:rPr lang="en-US" sz="2500">
                <a:solidFill>
                  <a:srgbClr val="FFFFFF"/>
                </a:solidFill>
                <a:latin typeface="Canva Sans" panose="020B0503030501040103"/>
              </a:rPr>
              <a:t>Kraszewski, Sebastian, Witold Szczurek, Julia Szymczak, Monika Reguła, and Katarzyna Neubauer. "Machine learning prediction model for inflammatory bowel disease based on laboratory markers. Working model in a </a:t>
            </a:r>
            <a:endParaRPr lang="en-US" sz="2500">
              <a:solidFill>
                <a:srgbClr val="FFFFFF"/>
              </a:solidFill>
              <a:latin typeface="Canva Sans" panose="020B0503030501040103"/>
            </a:endParaRPr>
          </a:p>
          <a:p>
            <a:pPr algn="ctr">
              <a:lnSpc>
                <a:spcPts val="3500"/>
              </a:lnSpc>
            </a:pPr>
            <a:r>
              <a:rPr lang="en-US" sz="2500">
                <a:solidFill>
                  <a:srgbClr val="FFFFFF"/>
                </a:solidFill>
                <a:latin typeface="Canva Sans" panose="020B0503030501040103"/>
              </a:rPr>
              <a:t>discovery cohort study." Journal of Clinical Medicine 10, no. 20 (2021): 4745.</a:t>
            </a:r>
            <a:endParaRPr lang="en-US" sz="2500">
              <a:solidFill>
                <a:srgbClr val="FFFFFF"/>
              </a:solidFill>
              <a:latin typeface="Canva Sans" panose="020B0503030501040103"/>
            </a:endParaRPr>
          </a:p>
          <a:p>
            <a:pPr algn="ctr">
              <a:lnSpc>
                <a:spcPts val="3500"/>
              </a:lnSpc>
            </a:pPr>
          </a:p>
          <a:p>
            <a:pPr marL="539750" lvl="1" indent="-269875" algn="ctr">
              <a:lnSpc>
                <a:spcPts val="3500"/>
              </a:lnSpc>
              <a:buFont typeface="Arial" panose="020B0604020202020204"/>
              <a:buChar char="•"/>
            </a:pPr>
            <a:r>
              <a:rPr lang="en-US" sz="2500">
                <a:solidFill>
                  <a:srgbClr val="FFFFFF"/>
                </a:solidFill>
                <a:latin typeface="Canva Sans" panose="020B0503030501040103"/>
              </a:rPr>
              <a:t>Hasan, Md Kamrul, Md Ashraful Alam, Dola Das, Eklas Hossain, and Mahmudul Hasan. "Diabetes prediction using ensembling of different machine learning classifiers." IEEE Access 8 (2020): 76516-76531.</a:t>
            </a:r>
            <a:endParaRPr lang="en-US" sz="2500">
              <a:solidFill>
                <a:srgbClr val="FFFFFF"/>
              </a:solidFill>
              <a:latin typeface="Canva Sans" panose="020B0503030501040103"/>
            </a:endParaRPr>
          </a:p>
          <a:p>
            <a:pPr algn="ctr">
              <a:lnSpc>
                <a:spcPts val="3500"/>
              </a:lnSpc>
            </a:pPr>
          </a:p>
          <a:p>
            <a:pPr marL="539750" lvl="1" indent="-269875" algn="ctr">
              <a:lnSpc>
                <a:spcPts val="3500"/>
              </a:lnSpc>
              <a:buFont typeface="Arial" panose="020B0604020202020204"/>
              <a:buChar char="•"/>
            </a:pPr>
            <a:r>
              <a:rPr lang="en-US" sz="2500">
                <a:solidFill>
                  <a:srgbClr val="FFFFFF"/>
                </a:solidFill>
                <a:latin typeface="Canva Sans" panose="020B0503030501040103"/>
              </a:rPr>
              <a:t>Khanam, Jobeda Jamal, and Simon Y. Foo. "A comparison of machine learning algorithms for diabetes prediction." Ict Express 7, no. 4 (2021): 432-439.</a:t>
            </a:r>
            <a:endParaRPr lang="en-US" sz="2500">
              <a:solidFill>
                <a:srgbClr val="FFFFFF"/>
              </a:solidFill>
              <a:latin typeface="Canva Sans" panose="020B0503030501040103"/>
            </a:endParaRPr>
          </a:p>
          <a:p>
            <a:pPr algn="ctr">
              <a:lnSpc>
                <a:spcPts val="3500"/>
              </a:lnSpc>
            </a:p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6580" b="-16580"/>
            </a:stretch>
          </a:blipFill>
        </p:spPr>
      </p:sp>
      <p:grpSp>
        <p:nvGrpSpPr>
          <p:cNvPr id="3" name="Group 3"/>
          <p:cNvGrpSpPr/>
          <p:nvPr/>
        </p:nvGrpSpPr>
        <p:grpSpPr>
          <a:xfrm rot="0">
            <a:off x="4571474" y="2768330"/>
            <a:ext cx="9465594" cy="4750339"/>
            <a:chOff x="0" y="0"/>
            <a:chExt cx="12620792" cy="6333785"/>
          </a:xfrm>
        </p:grpSpPr>
        <p:sp>
          <p:nvSpPr>
            <p:cNvPr id="4" name="AutoShape 4"/>
            <p:cNvSpPr/>
            <p:nvPr/>
          </p:nvSpPr>
          <p:spPr>
            <a:xfrm>
              <a:off x="0" y="0"/>
              <a:ext cx="12620792" cy="6333785"/>
            </a:xfrm>
            <a:prstGeom prst="rect">
              <a:avLst/>
            </a:prstGeom>
            <a:solidFill>
              <a:srgbClr val="F4F4F4">
                <a:alpha val="49804"/>
              </a:srgbClr>
            </a:solidFill>
          </p:spPr>
        </p:sp>
        <p:sp>
          <p:nvSpPr>
            <p:cNvPr id="5" name="TextBox 5"/>
            <p:cNvSpPr txBox="1"/>
            <p:nvPr/>
          </p:nvSpPr>
          <p:spPr>
            <a:xfrm>
              <a:off x="731274" y="2200786"/>
              <a:ext cx="11158244" cy="2150595"/>
            </a:xfrm>
            <a:prstGeom prst="rect">
              <a:avLst/>
            </a:prstGeom>
          </p:spPr>
          <p:txBody>
            <a:bodyPr lIns="0" tIns="0" rIns="0" bIns="0" rtlCol="0" anchor="t">
              <a:spAutoFit/>
            </a:bodyPr>
            <a:lstStyle/>
            <a:p>
              <a:pPr algn="ctr">
                <a:lnSpc>
                  <a:spcPts val="11750"/>
                </a:lnSpc>
              </a:pPr>
              <a:r>
                <a:rPr lang="en-US" sz="11750">
                  <a:solidFill>
                    <a:srgbClr val="141414"/>
                  </a:solidFill>
                  <a:latin typeface="EB Garamond Semi-Bold"/>
                </a:rPr>
                <a:t>Thank You</a:t>
              </a:r>
              <a:endParaRPr lang="en-US" sz="11750">
                <a:solidFill>
                  <a:srgbClr val="141414"/>
                </a:solidFill>
                <a:latin typeface="EB Garamond Semi-Bol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11" b="-9211"/>
            </a:stretch>
          </a:blipFill>
        </p:spPr>
      </p:sp>
      <p:grpSp>
        <p:nvGrpSpPr>
          <p:cNvPr id="3" name="Group 3"/>
          <p:cNvGrpSpPr/>
          <p:nvPr/>
        </p:nvGrpSpPr>
        <p:grpSpPr>
          <a:xfrm rot="0">
            <a:off x="2525640" y="2425588"/>
            <a:ext cx="12941394" cy="5435825"/>
            <a:chOff x="0" y="0"/>
            <a:chExt cx="17255192" cy="7247767"/>
          </a:xfrm>
        </p:grpSpPr>
        <p:sp>
          <p:nvSpPr>
            <p:cNvPr id="4" name="AutoShape 4"/>
            <p:cNvSpPr/>
            <p:nvPr/>
          </p:nvSpPr>
          <p:spPr>
            <a:xfrm>
              <a:off x="0" y="0"/>
              <a:ext cx="17255192" cy="7247767"/>
            </a:xfrm>
            <a:prstGeom prst="rect">
              <a:avLst/>
            </a:prstGeom>
            <a:solidFill>
              <a:srgbClr val="000000">
                <a:alpha val="36863"/>
              </a:srgbClr>
            </a:solidFill>
          </p:spPr>
        </p:sp>
        <p:sp>
          <p:nvSpPr>
            <p:cNvPr id="5" name="TextBox 5"/>
            <p:cNvSpPr txBox="1"/>
            <p:nvPr/>
          </p:nvSpPr>
          <p:spPr>
            <a:xfrm>
              <a:off x="999800" y="2670325"/>
              <a:ext cx="15255591" cy="2113491"/>
            </a:xfrm>
            <a:prstGeom prst="rect">
              <a:avLst/>
            </a:prstGeom>
          </p:spPr>
          <p:txBody>
            <a:bodyPr lIns="0" tIns="0" rIns="0" bIns="0" rtlCol="0" anchor="t">
              <a:spAutoFit/>
            </a:bodyPr>
            <a:lstStyle/>
            <a:p>
              <a:pPr algn="ctr">
                <a:lnSpc>
                  <a:spcPts val="11500"/>
                </a:lnSpc>
              </a:pPr>
              <a:r>
                <a:rPr lang="en-US" sz="11500">
                  <a:solidFill>
                    <a:srgbClr val="F4F4F4"/>
                  </a:solidFill>
                  <a:latin typeface="EB Garamond Semi-Bold"/>
                </a:rPr>
                <a:t>Objective</a:t>
              </a:r>
              <a:endParaRPr lang="en-US" sz="11500">
                <a:solidFill>
                  <a:srgbClr val="F4F4F4"/>
                </a:solidFill>
                <a:latin typeface="EB Garamond Semi-Bold"/>
              </a:endParaRPr>
            </a:p>
          </p:txBody>
        </p:sp>
        <p:sp>
          <p:nvSpPr>
            <p:cNvPr id="6" name="TextBox 6"/>
            <p:cNvSpPr txBox="1"/>
            <p:nvPr/>
          </p:nvSpPr>
          <p:spPr>
            <a:xfrm>
              <a:off x="999800" y="5348725"/>
              <a:ext cx="15255591" cy="624417"/>
            </a:xfrm>
            <a:prstGeom prst="rect">
              <a:avLst/>
            </a:prstGeom>
          </p:spPr>
          <p:txBody>
            <a:bodyPr lIns="0" tIns="0" rIns="0" bIns="0" rtlCol="0" anchor="t">
              <a:spAutoFit/>
            </a:bodyPr>
            <a:lstStyle/>
            <a:p>
              <a:pPr algn="ctr">
                <a:lnSpc>
                  <a:spcPts val="4060"/>
                </a:lnSpc>
              </a:pPr>
              <a:r>
                <a:rPr lang="en-US" sz="2800">
                  <a:solidFill>
                    <a:srgbClr val="F4F4F4"/>
                  </a:solidFill>
                  <a:latin typeface="TT Commons Pro" panose="020B0103030102020204"/>
                </a:rPr>
                <a:t>What diseases we hope to predict susceptibility</a:t>
              </a:r>
              <a:endParaRPr lang="en-US" sz="2800">
                <a:solidFill>
                  <a:srgbClr val="F4F4F4"/>
                </a:solidFill>
                <a:latin typeface="TT Commons Pro" panose="020B0103030102020204"/>
              </a:endParaRPr>
            </a:p>
          </p:txBody>
        </p:sp>
        <p:sp>
          <p:nvSpPr>
            <p:cNvPr id="7" name="TextBox 7"/>
            <p:cNvSpPr txBox="1"/>
            <p:nvPr/>
          </p:nvSpPr>
          <p:spPr>
            <a:xfrm>
              <a:off x="999800" y="1165617"/>
              <a:ext cx="15255591" cy="705908"/>
            </a:xfrm>
            <a:prstGeom prst="rect">
              <a:avLst/>
            </a:prstGeom>
          </p:spPr>
          <p:txBody>
            <a:bodyPr lIns="0" tIns="0" rIns="0" bIns="0" rtlCol="0" anchor="t">
              <a:spAutoFit/>
            </a:bodyPr>
            <a:lstStyle/>
            <a:p>
              <a:pPr algn="ctr">
                <a:lnSpc>
                  <a:spcPts val="4640"/>
                </a:lnSpc>
              </a:pPr>
              <a:r>
                <a:rPr lang="en-US" sz="3200" spc="384">
                  <a:solidFill>
                    <a:srgbClr val="F4F4F4"/>
                  </a:solidFill>
                  <a:latin typeface="TT Commons Pro" panose="020B0103030102020204"/>
                </a:rPr>
                <a:t>UNVEILING THE CODE OF LIFE</a:t>
              </a:r>
              <a:endParaRPr lang="en-US" sz="3200" spc="384">
                <a:solidFill>
                  <a:srgbClr val="F4F4F4"/>
                </a:solidFill>
                <a:latin typeface="TT Commons Pro" panose="020B0103030102020204"/>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9999" t="-14916" r="-3770" b="-10918"/>
            </a:stretch>
          </a:blipFill>
        </p:spPr>
      </p:sp>
      <p:sp>
        <p:nvSpPr>
          <p:cNvPr id="3" name="TextBox 3"/>
          <p:cNvSpPr txBox="1"/>
          <p:nvPr/>
        </p:nvSpPr>
        <p:spPr>
          <a:xfrm>
            <a:off x="4590367" y="3659704"/>
            <a:ext cx="10259317" cy="794704"/>
          </a:xfrm>
          <a:prstGeom prst="rect">
            <a:avLst/>
          </a:prstGeom>
        </p:spPr>
        <p:txBody>
          <a:bodyPr lIns="0" tIns="0" rIns="0" bIns="0" rtlCol="0" anchor="t">
            <a:spAutoFit/>
          </a:bodyPr>
          <a:lstStyle/>
          <a:p>
            <a:pPr algn="ctr">
              <a:lnSpc>
                <a:spcPts val="6595"/>
              </a:lnSpc>
            </a:pPr>
          </a:p>
        </p:txBody>
      </p:sp>
      <p:sp>
        <p:nvSpPr>
          <p:cNvPr id="4" name="TextBox 4"/>
          <p:cNvSpPr txBox="1"/>
          <p:nvPr/>
        </p:nvSpPr>
        <p:spPr>
          <a:xfrm>
            <a:off x="9478847" y="2699595"/>
            <a:ext cx="7974233" cy="7169028"/>
          </a:xfrm>
          <a:prstGeom prst="rect">
            <a:avLst/>
          </a:prstGeom>
        </p:spPr>
        <p:txBody>
          <a:bodyPr lIns="0" tIns="0" rIns="0" bIns="0" rtlCol="0" anchor="t">
            <a:spAutoFit/>
          </a:bodyPr>
          <a:lstStyle/>
          <a:p>
            <a:pPr algn="just">
              <a:lnSpc>
                <a:spcPts val="4720"/>
              </a:lnSpc>
            </a:pPr>
            <a:r>
              <a:rPr lang="en-US" sz="3375">
                <a:solidFill>
                  <a:srgbClr val="141414"/>
                </a:solidFill>
                <a:latin typeface="Poppins Medium" panose="02000000000000000000"/>
              </a:rPr>
              <a:t> The objective of this study is to develop and evaluate a novel genetic risk prediction framework, which integrates various types of genomic annotations with genome-wide association study (GWAS) summary statistics to improve the accuracy of disease risk prediction,  in both extensive simulations and real data, in comparison with state-of-the-art risk prediction methods. </a:t>
            </a:r>
            <a:endParaRPr lang="en-US" sz="3375">
              <a:solidFill>
                <a:srgbClr val="141414"/>
              </a:solidFill>
              <a:latin typeface="Poppins Medium" panose="02000000000000000000"/>
            </a:endParaRPr>
          </a:p>
          <a:p>
            <a:pPr algn="just">
              <a:lnSpc>
                <a:spcPts val="4720"/>
              </a:lnSpc>
            </a:pPr>
          </a:p>
        </p:txBody>
      </p:sp>
      <p:sp>
        <p:nvSpPr>
          <p:cNvPr id="5" name="TextBox 5"/>
          <p:cNvSpPr txBox="1"/>
          <p:nvPr/>
        </p:nvSpPr>
        <p:spPr>
          <a:xfrm>
            <a:off x="5254848" y="501695"/>
            <a:ext cx="6818077" cy="1525832"/>
          </a:xfrm>
          <a:prstGeom prst="rect">
            <a:avLst/>
          </a:prstGeom>
        </p:spPr>
        <p:txBody>
          <a:bodyPr lIns="0" tIns="0" rIns="0" bIns="0" rtlCol="0" anchor="t">
            <a:spAutoFit/>
          </a:bodyPr>
          <a:lstStyle/>
          <a:p>
            <a:pPr algn="r">
              <a:lnSpc>
                <a:spcPts val="11710"/>
              </a:lnSpc>
            </a:pPr>
            <a:r>
              <a:rPr lang="en-US" sz="10645" spc="-106">
                <a:solidFill>
                  <a:srgbClr val="141414"/>
                </a:solidFill>
                <a:latin typeface="Poppins Bold" panose="02000000000000000000"/>
              </a:rPr>
              <a:t>Objective</a:t>
            </a:r>
            <a:endParaRPr lang="en-US" sz="10645" spc="-106">
              <a:solidFill>
                <a:srgbClr val="141414"/>
              </a:solidFill>
              <a:latin typeface="Poppins Bold" panose="020000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grpSp>
        <p:nvGrpSpPr>
          <p:cNvPr id="2" name="Group 2"/>
          <p:cNvGrpSpPr/>
          <p:nvPr/>
        </p:nvGrpSpPr>
        <p:grpSpPr>
          <a:xfrm rot="0">
            <a:off x="401566" y="0"/>
            <a:ext cx="142711" cy="10287000"/>
            <a:chOff x="0" y="0"/>
            <a:chExt cx="190282" cy="13716000"/>
          </a:xfrm>
        </p:grpSpPr>
        <p:sp>
          <p:nvSpPr>
            <p:cNvPr id="3" name="AutoShape 3"/>
            <p:cNvSpPr/>
            <p:nvPr/>
          </p:nvSpPr>
          <p:spPr>
            <a:xfrm>
              <a:off x="88791" y="0"/>
              <a:ext cx="12700" cy="13716000"/>
            </a:xfrm>
            <a:prstGeom prst="rect">
              <a:avLst/>
            </a:prstGeom>
            <a:solidFill>
              <a:srgbClr val="DD211D"/>
            </a:solidFill>
          </p:spPr>
        </p:sp>
        <p:sp>
          <p:nvSpPr>
            <p:cNvPr id="4" name="AutoShape 4"/>
            <p:cNvSpPr/>
            <p:nvPr/>
          </p:nvSpPr>
          <p:spPr>
            <a:xfrm>
              <a:off x="0" y="5820971"/>
              <a:ext cx="190282" cy="2074059"/>
            </a:xfrm>
            <a:prstGeom prst="rect">
              <a:avLst/>
            </a:prstGeom>
            <a:solidFill>
              <a:srgbClr val="141414"/>
            </a:solidFill>
          </p:spPr>
        </p:sp>
      </p:grpSp>
      <p:sp>
        <p:nvSpPr>
          <p:cNvPr id="5" name="Freeform 5"/>
          <p:cNvSpPr/>
          <p:nvPr/>
        </p:nvSpPr>
        <p:spPr>
          <a:xfrm rot="5400000">
            <a:off x="-2708059" y="-50684"/>
            <a:ext cx="14078842" cy="6605324"/>
          </a:xfrm>
          <a:custGeom>
            <a:avLst/>
            <a:gdLst/>
            <a:ahLst/>
            <a:cxnLst/>
            <a:rect l="l" t="t" r="r" b="b"/>
            <a:pathLst>
              <a:path w="14078842" h="6605324">
                <a:moveTo>
                  <a:pt x="0" y="0"/>
                </a:moveTo>
                <a:lnTo>
                  <a:pt x="14078842" y="0"/>
                </a:lnTo>
                <a:lnTo>
                  <a:pt x="14078842" y="6605324"/>
                </a:lnTo>
                <a:lnTo>
                  <a:pt x="0" y="6605324"/>
                </a:lnTo>
                <a:lnTo>
                  <a:pt x="0" y="0"/>
                </a:lnTo>
                <a:close/>
              </a:path>
            </a:pathLst>
          </a:custGeom>
          <a:blipFill>
            <a:blip r:embed="rId1"/>
            <a:stretch>
              <a:fillRect/>
            </a:stretch>
          </a:blipFill>
        </p:spPr>
      </p:sp>
      <p:grpSp>
        <p:nvGrpSpPr>
          <p:cNvPr id="6" name="Group 6"/>
          <p:cNvGrpSpPr/>
          <p:nvPr/>
        </p:nvGrpSpPr>
        <p:grpSpPr>
          <a:xfrm rot="0">
            <a:off x="7049681" y="1131541"/>
            <a:ext cx="10209619" cy="4011959"/>
            <a:chOff x="0" y="0"/>
            <a:chExt cx="13612825" cy="5349279"/>
          </a:xfrm>
        </p:grpSpPr>
        <p:sp>
          <p:nvSpPr>
            <p:cNvPr id="7" name="TextBox 7"/>
            <p:cNvSpPr txBox="1"/>
            <p:nvPr/>
          </p:nvSpPr>
          <p:spPr>
            <a:xfrm>
              <a:off x="0" y="95250"/>
              <a:ext cx="13612825" cy="4047392"/>
            </a:xfrm>
            <a:prstGeom prst="rect">
              <a:avLst/>
            </a:prstGeom>
          </p:spPr>
          <p:txBody>
            <a:bodyPr lIns="0" tIns="0" rIns="0" bIns="0" rtlCol="0" anchor="t">
              <a:spAutoFit/>
            </a:bodyPr>
            <a:lstStyle/>
            <a:p>
              <a:pPr algn="r">
                <a:lnSpc>
                  <a:spcPts val="11710"/>
                </a:lnSpc>
              </a:pPr>
              <a:r>
                <a:rPr lang="en-US" sz="10645" spc="-106">
                  <a:solidFill>
                    <a:srgbClr val="141414"/>
                  </a:solidFill>
                  <a:latin typeface="Poppins Bold" panose="02000000000000000000"/>
                </a:rPr>
                <a:t>Target Diseases</a:t>
              </a:r>
              <a:endParaRPr lang="en-US" sz="10645" spc="-106">
                <a:solidFill>
                  <a:srgbClr val="141414"/>
                </a:solidFill>
                <a:latin typeface="Poppins Bold" panose="02000000000000000000"/>
              </a:endParaRPr>
            </a:p>
          </p:txBody>
        </p:sp>
        <p:sp>
          <p:nvSpPr>
            <p:cNvPr id="8" name="TextBox 8"/>
            <p:cNvSpPr txBox="1"/>
            <p:nvPr/>
          </p:nvSpPr>
          <p:spPr>
            <a:xfrm>
              <a:off x="1374302" y="4641677"/>
              <a:ext cx="12238523" cy="707602"/>
            </a:xfrm>
            <a:prstGeom prst="rect">
              <a:avLst/>
            </a:prstGeom>
          </p:spPr>
          <p:txBody>
            <a:bodyPr lIns="0" tIns="0" rIns="0" bIns="0" rtlCol="0" anchor="t">
              <a:spAutoFit/>
            </a:bodyPr>
            <a:lstStyle/>
            <a:p>
              <a:pPr algn="r">
                <a:lnSpc>
                  <a:spcPts val="4480"/>
                </a:lnSpc>
              </a:pPr>
              <a:r>
                <a:rPr lang="en-US" sz="3200">
                  <a:solidFill>
                    <a:srgbClr val="141414"/>
                  </a:solidFill>
                  <a:latin typeface="Poppins Light" panose="02000000000000000000"/>
                </a:rPr>
                <a:t>WHY OUR MODEL NEEDS TO BE MADE</a:t>
              </a:r>
              <a:endParaRPr lang="en-US" sz="3200">
                <a:solidFill>
                  <a:srgbClr val="141414"/>
                </a:solidFill>
                <a:latin typeface="Poppins Light" panose="02000000000000000000"/>
              </a:endParaRPr>
            </a:p>
          </p:txBody>
        </p:sp>
      </p:grpSp>
      <p:sp>
        <p:nvSpPr>
          <p:cNvPr id="9" name="TextBox 9"/>
          <p:cNvSpPr txBox="1"/>
          <p:nvPr/>
        </p:nvSpPr>
        <p:spPr>
          <a:xfrm>
            <a:off x="9331271" y="6230829"/>
            <a:ext cx="7928029" cy="3637071"/>
          </a:xfrm>
          <a:prstGeom prst="rect">
            <a:avLst/>
          </a:prstGeom>
        </p:spPr>
        <p:txBody>
          <a:bodyPr lIns="0" tIns="0" rIns="0" bIns="0" rtlCol="0" anchor="t">
            <a:spAutoFit/>
          </a:bodyPr>
          <a:lstStyle/>
          <a:p>
            <a:pPr algn="r">
              <a:lnSpc>
                <a:spcPts val="4805"/>
              </a:lnSpc>
            </a:pPr>
            <a:r>
              <a:rPr lang="en-US" sz="3435">
                <a:solidFill>
                  <a:srgbClr val="141414"/>
                </a:solidFill>
                <a:latin typeface="Poppins Medium" panose="02000000000000000000"/>
              </a:rPr>
              <a:t>IBD - Crohn’s Disease</a:t>
            </a:r>
            <a:endParaRPr lang="en-US" sz="3435">
              <a:solidFill>
                <a:srgbClr val="141414"/>
              </a:solidFill>
              <a:latin typeface="Poppins Medium" panose="02000000000000000000"/>
            </a:endParaRPr>
          </a:p>
          <a:p>
            <a:pPr algn="r">
              <a:lnSpc>
                <a:spcPts val="4805"/>
              </a:lnSpc>
            </a:pPr>
            <a:r>
              <a:rPr lang="en-US" sz="3435">
                <a:solidFill>
                  <a:srgbClr val="141414"/>
                </a:solidFill>
                <a:latin typeface="Poppins Medium" panose="02000000000000000000"/>
              </a:rPr>
              <a:t>Type-II Diabetes</a:t>
            </a:r>
            <a:endParaRPr lang="en-US" sz="3435">
              <a:solidFill>
                <a:srgbClr val="141414"/>
              </a:solidFill>
              <a:latin typeface="Poppins Medium" panose="02000000000000000000"/>
            </a:endParaRPr>
          </a:p>
          <a:p>
            <a:pPr algn="r">
              <a:lnSpc>
                <a:spcPts val="4805"/>
              </a:lnSpc>
            </a:pPr>
          </a:p>
          <a:p>
            <a:pPr algn="r">
              <a:lnSpc>
                <a:spcPts val="4805"/>
              </a:lnSpc>
            </a:pPr>
            <a:r>
              <a:rPr lang="en-US" sz="3435">
                <a:solidFill>
                  <a:srgbClr val="141414"/>
                </a:solidFill>
                <a:latin typeface="Poppins Medium" panose="02000000000000000000"/>
              </a:rPr>
              <a:t>Reduced number of diseases to focus on higher accuracy and efficiency of each model</a:t>
            </a:r>
            <a:endParaRPr lang="en-US" sz="3435">
              <a:solidFill>
                <a:srgbClr val="141414"/>
              </a:solidFill>
              <a:latin typeface="Poppins Medium" panose="020000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6779685">
            <a:off x="13903357" y="5616206"/>
            <a:ext cx="5613107" cy="5488492"/>
            <a:chOff x="0" y="0"/>
            <a:chExt cx="7484143" cy="7317989"/>
          </a:xfrm>
        </p:grpSpPr>
        <p:sp>
          <p:nvSpPr>
            <p:cNvPr id="3" name="Freeform 3"/>
            <p:cNvSpPr/>
            <p:nvPr/>
          </p:nvSpPr>
          <p:spPr>
            <a:xfrm rot="9346749">
              <a:off x="1172982" y="861712"/>
              <a:ext cx="5401298" cy="5594565"/>
            </a:xfrm>
            <a:custGeom>
              <a:avLst/>
              <a:gdLst/>
              <a:ahLst/>
              <a:cxnLst/>
              <a:rect l="l" t="t" r="r" b="b"/>
              <a:pathLst>
                <a:path w="5401298" h="5594565">
                  <a:moveTo>
                    <a:pt x="0" y="0"/>
                  </a:moveTo>
                  <a:lnTo>
                    <a:pt x="5401298" y="0"/>
                  </a:lnTo>
                  <a:lnTo>
                    <a:pt x="5401298" y="5594565"/>
                  </a:lnTo>
                  <a:lnTo>
                    <a:pt x="0" y="55945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7973893">
              <a:off x="1340323" y="1120455"/>
              <a:ext cx="1192986" cy="4179250"/>
            </a:xfrm>
            <a:custGeom>
              <a:avLst/>
              <a:gdLst/>
              <a:ahLst/>
              <a:cxnLst/>
              <a:rect l="l" t="t" r="r" b="b"/>
              <a:pathLst>
                <a:path w="1192986" h="4179250">
                  <a:moveTo>
                    <a:pt x="0" y="0"/>
                  </a:moveTo>
                  <a:lnTo>
                    <a:pt x="1192986" y="0"/>
                  </a:lnTo>
                  <a:lnTo>
                    <a:pt x="1192986" y="4179250"/>
                  </a:lnTo>
                  <a:lnTo>
                    <a:pt x="0" y="41792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6633015">
              <a:off x="3369794" y="3535558"/>
              <a:ext cx="1192986" cy="2101699"/>
            </a:xfrm>
            <a:custGeom>
              <a:avLst/>
              <a:gdLst/>
              <a:ahLst/>
              <a:cxnLst/>
              <a:rect l="l" t="t" r="r" b="b"/>
              <a:pathLst>
                <a:path w="1192986" h="2101699">
                  <a:moveTo>
                    <a:pt x="0" y="0"/>
                  </a:moveTo>
                  <a:lnTo>
                    <a:pt x="1192986" y="0"/>
                  </a:lnTo>
                  <a:lnTo>
                    <a:pt x="1192986" y="2101699"/>
                  </a:lnTo>
                  <a:lnTo>
                    <a:pt x="0" y="2101699"/>
                  </a:lnTo>
                  <a:lnTo>
                    <a:pt x="0" y="0"/>
                  </a:lnTo>
                  <a:close/>
                </a:path>
              </a:pathLst>
            </a:custGeom>
            <a:blipFill>
              <a:blip r:embed="rId3">
                <a:extLst>
                  <a:ext uri="{96DAC541-7B7A-43D3-8B79-37D633B846F1}">
                    <asvg:svgBlip xmlns:asvg="http://schemas.microsoft.com/office/drawing/2016/SVG/main" r:embed="rId4"/>
                  </a:ext>
                </a:extLst>
              </a:blip>
              <a:stretch>
                <a:fillRect t="-98851"/>
              </a:stretch>
            </a:blipFill>
          </p:spPr>
        </p:sp>
        <p:sp>
          <p:nvSpPr>
            <p:cNvPr id="6" name="Freeform 6"/>
            <p:cNvSpPr/>
            <p:nvPr/>
          </p:nvSpPr>
          <p:spPr>
            <a:xfrm rot="4274293">
              <a:off x="4972133" y="3657606"/>
              <a:ext cx="1192986" cy="2101699"/>
            </a:xfrm>
            <a:custGeom>
              <a:avLst/>
              <a:gdLst/>
              <a:ahLst/>
              <a:cxnLst/>
              <a:rect l="l" t="t" r="r" b="b"/>
              <a:pathLst>
                <a:path w="1192986" h="2101699">
                  <a:moveTo>
                    <a:pt x="0" y="0"/>
                  </a:moveTo>
                  <a:lnTo>
                    <a:pt x="1192986" y="0"/>
                  </a:lnTo>
                  <a:lnTo>
                    <a:pt x="1192986" y="2101699"/>
                  </a:lnTo>
                  <a:lnTo>
                    <a:pt x="0" y="2101699"/>
                  </a:lnTo>
                  <a:lnTo>
                    <a:pt x="0" y="0"/>
                  </a:lnTo>
                  <a:close/>
                </a:path>
              </a:pathLst>
            </a:custGeom>
            <a:blipFill>
              <a:blip r:embed="rId3">
                <a:extLst>
                  <a:ext uri="{96DAC541-7B7A-43D3-8B79-37D633B846F1}">
                    <asvg:svgBlip xmlns:asvg="http://schemas.microsoft.com/office/drawing/2016/SVG/main" r:embed="rId4"/>
                  </a:ext>
                </a:extLst>
              </a:blip>
              <a:stretch>
                <a:fillRect t="-98851"/>
              </a:stretch>
            </a:blipFill>
          </p:spPr>
        </p:sp>
      </p:grpSp>
      <p:sp>
        <p:nvSpPr>
          <p:cNvPr id="7" name="TextBox 7"/>
          <p:cNvSpPr txBox="1"/>
          <p:nvPr/>
        </p:nvSpPr>
        <p:spPr>
          <a:xfrm>
            <a:off x="624306" y="1472889"/>
            <a:ext cx="17039388" cy="7255497"/>
          </a:xfrm>
          <a:prstGeom prst="rect">
            <a:avLst/>
          </a:prstGeom>
        </p:spPr>
        <p:txBody>
          <a:bodyPr lIns="0" tIns="0" rIns="0" bIns="0" rtlCol="0" anchor="t">
            <a:spAutoFit/>
          </a:bodyPr>
          <a:lstStyle/>
          <a:p>
            <a:pPr algn="just">
              <a:lnSpc>
                <a:spcPts val="6440"/>
              </a:lnSpc>
            </a:pPr>
          </a:p>
          <a:p>
            <a:pPr marL="993140" lvl="1" indent="-496570" algn="just">
              <a:lnSpc>
                <a:spcPts val="6440"/>
              </a:lnSpc>
              <a:buFont typeface="Arial" panose="020B0604020202020204"/>
              <a:buChar char="•"/>
            </a:pPr>
            <a:r>
              <a:rPr lang="en-US" sz="4600">
                <a:solidFill>
                  <a:srgbClr val="FFFFFF"/>
                </a:solidFill>
                <a:latin typeface="Canva Sans Bold" panose="020B0803030501040103"/>
              </a:rPr>
              <a:t>Crohn's disease is a chronic disease that causes inflammation in the digestive tract. But it usually affects the small intestine and the ascendal large intestine.</a:t>
            </a:r>
            <a:endParaRPr lang="en-US" sz="4600">
              <a:solidFill>
                <a:srgbClr val="FFFFFF"/>
              </a:solidFill>
              <a:latin typeface="Canva Sans Bold" panose="020B0803030501040103"/>
            </a:endParaRPr>
          </a:p>
          <a:p>
            <a:pPr algn="just">
              <a:lnSpc>
                <a:spcPts val="6440"/>
              </a:lnSpc>
            </a:pPr>
          </a:p>
          <a:p>
            <a:pPr marL="993140" lvl="1" indent="-496570" algn="just">
              <a:lnSpc>
                <a:spcPts val="6440"/>
              </a:lnSpc>
              <a:buFont typeface="Arial" panose="020B0604020202020204"/>
              <a:buChar char="•"/>
            </a:pPr>
            <a:r>
              <a:rPr lang="en-US" sz="4600">
                <a:solidFill>
                  <a:srgbClr val="FFFFFF"/>
                </a:solidFill>
                <a:latin typeface="Canva Sans Bold" panose="020B0803030501040103"/>
              </a:rPr>
              <a:t>Type 2 diabetes is a metabolic disorder characterized by high blood sugar levels resulting from insulin resistance and inadequate insulin production by the pancreas.</a:t>
            </a:r>
            <a:endParaRPr lang="en-US" sz="4600">
              <a:solidFill>
                <a:srgbClr val="FFFFFF"/>
              </a:solidFill>
              <a:latin typeface="Canva Sans Bold" panose="020B08030305010401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8C2CA"/>
        </a:solidFill>
        <a:effectLst/>
      </p:bgPr>
    </p:bg>
    <p:spTree>
      <p:nvGrpSpPr>
        <p:cNvPr id="1" name=""/>
        <p:cNvGrpSpPr/>
        <p:nvPr/>
      </p:nvGrpSpPr>
      <p:grpSpPr>
        <a:xfrm>
          <a:off x="0" y="0"/>
          <a:ext cx="0" cy="0"/>
          <a:chOff x="0" y="0"/>
          <a:chExt cx="0" cy="0"/>
        </a:xfrm>
      </p:grpSpPr>
      <p:sp>
        <p:nvSpPr>
          <p:cNvPr id="2" name="Freeform 2"/>
          <p:cNvSpPr/>
          <p:nvPr/>
        </p:nvSpPr>
        <p:spPr>
          <a:xfrm>
            <a:off x="15276162" y="6455004"/>
            <a:ext cx="3471395" cy="4114800"/>
          </a:xfrm>
          <a:custGeom>
            <a:avLst/>
            <a:gdLst/>
            <a:ahLst/>
            <a:cxnLst/>
            <a:rect l="l" t="t" r="r" b="b"/>
            <a:pathLst>
              <a:path w="3471395" h="4114800">
                <a:moveTo>
                  <a:pt x="0" y="0"/>
                </a:moveTo>
                <a:lnTo>
                  <a:pt x="3471395" y="0"/>
                </a:lnTo>
                <a:lnTo>
                  <a:pt x="3471395"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06997" y="-427741"/>
            <a:ext cx="3471395" cy="4114800"/>
          </a:xfrm>
          <a:custGeom>
            <a:avLst/>
            <a:gdLst/>
            <a:ahLst/>
            <a:cxnLst/>
            <a:rect l="l" t="t" r="r" b="b"/>
            <a:pathLst>
              <a:path w="3471395" h="4114800">
                <a:moveTo>
                  <a:pt x="0" y="0"/>
                </a:moveTo>
                <a:lnTo>
                  <a:pt x="3471394" y="0"/>
                </a:lnTo>
                <a:lnTo>
                  <a:pt x="3471394"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3021161" y="1995696"/>
            <a:ext cx="12941394" cy="5642826"/>
            <a:chOff x="0" y="0"/>
            <a:chExt cx="17255192" cy="7523768"/>
          </a:xfrm>
        </p:grpSpPr>
        <p:sp>
          <p:nvSpPr>
            <p:cNvPr id="5" name="AutoShape 5"/>
            <p:cNvSpPr/>
            <p:nvPr/>
          </p:nvSpPr>
          <p:spPr>
            <a:xfrm>
              <a:off x="0" y="0"/>
              <a:ext cx="17255192" cy="7523768"/>
            </a:xfrm>
            <a:prstGeom prst="rect">
              <a:avLst/>
            </a:prstGeom>
            <a:solidFill>
              <a:srgbClr val="194A8B">
                <a:alpha val="75686"/>
              </a:srgbClr>
            </a:solidFill>
          </p:spPr>
        </p:sp>
        <p:sp>
          <p:nvSpPr>
            <p:cNvPr id="6" name="TextBox 6"/>
            <p:cNvSpPr txBox="1"/>
            <p:nvPr/>
          </p:nvSpPr>
          <p:spPr>
            <a:xfrm>
              <a:off x="999800" y="2698900"/>
              <a:ext cx="15255591" cy="2360917"/>
            </a:xfrm>
            <a:prstGeom prst="rect">
              <a:avLst/>
            </a:prstGeom>
          </p:spPr>
          <p:txBody>
            <a:bodyPr lIns="0" tIns="0" rIns="0" bIns="0" rtlCol="0" anchor="t">
              <a:spAutoFit/>
            </a:bodyPr>
            <a:lstStyle/>
            <a:p>
              <a:pPr algn="ctr">
                <a:lnSpc>
                  <a:spcPts val="12900"/>
                </a:lnSpc>
              </a:pPr>
            </a:p>
          </p:txBody>
        </p:sp>
        <p:sp>
          <p:nvSpPr>
            <p:cNvPr id="7" name="TextBox 7"/>
            <p:cNvSpPr txBox="1"/>
            <p:nvPr/>
          </p:nvSpPr>
          <p:spPr>
            <a:xfrm>
              <a:off x="999800" y="5605676"/>
              <a:ext cx="15255591" cy="643467"/>
            </a:xfrm>
            <a:prstGeom prst="rect">
              <a:avLst/>
            </a:prstGeom>
          </p:spPr>
          <p:txBody>
            <a:bodyPr lIns="0" tIns="0" rIns="0" bIns="0" rtlCol="0" anchor="t">
              <a:spAutoFit/>
            </a:bodyPr>
            <a:lstStyle/>
            <a:p>
              <a:pPr algn="ctr">
                <a:lnSpc>
                  <a:spcPts val="4060"/>
                </a:lnSpc>
              </a:pPr>
            </a:p>
          </p:txBody>
        </p:sp>
        <p:sp>
          <p:nvSpPr>
            <p:cNvPr id="8" name="TextBox 8"/>
            <p:cNvSpPr txBox="1"/>
            <p:nvPr/>
          </p:nvSpPr>
          <p:spPr>
            <a:xfrm>
              <a:off x="999800" y="1165617"/>
              <a:ext cx="15255591" cy="705908"/>
            </a:xfrm>
            <a:prstGeom prst="rect">
              <a:avLst/>
            </a:prstGeom>
          </p:spPr>
          <p:txBody>
            <a:bodyPr lIns="0" tIns="0" rIns="0" bIns="0" rtlCol="0" anchor="t">
              <a:spAutoFit/>
            </a:bodyPr>
            <a:lstStyle/>
            <a:p>
              <a:pPr algn="ctr">
                <a:lnSpc>
                  <a:spcPts val="4640"/>
                </a:lnSpc>
              </a:pPr>
            </a:p>
          </p:txBody>
        </p:sp>
      </p:grpSp>
      <p:sp>
        <p:nvSpPr>
          <p:cNvPr id="9" name="TextBox 9"/>
          <p:cNvSpPr txBox="1"/>
          <p:nvPr/>
        </p:nvSpPr>
        <p:spPr>
          <a:xfrm>
            <a:off x="5161211" y="2327549"/>
            <a:ext cx="7965579" cy="738507"/>
          </a:xfrm>
          <a:prstGeom prst="rect">
            <a:avLst/>
          </a:prstGeom>
        </p:spPr>
        <p:txBody>
          <a:bodyPr lIns="0" tIns="0" rIns="0" bIns="0" rtlCol="0" anchor="t">
            <a:spAutoFit/>
          </a:bodyPr>
          <a:lstStyle/>
          <a:p>
            <a:pPr algn="ctr">
              <a:lnSpc>
                <a:spcPts val="6020"/>
              </a:lnSpc>
              <a:spcBef>
                <a:spcPct val="0"/>
              </a:spcBef>
            </a:pPr>
            <a:r>
              <a:rPr lang="en-US" sz="4300">
                <a:solidFill>
                  <a:srgbClr val="F4F4F4"/>
                </a:solidFill>
                <a:latin typeface="Canva Sans" panose="020B0503030501040103"/>
              </a:rPr>
              <a:t>UNVEILING THE CODE OF LIFE</a:t>
            </a:r>
            <a:endParaRPr lang="en-US" sz="4300">
              <a:solidFill>
                <a:srgbClr val="F4F4F4"/>
              </a:solidFill>
              <a:latin typeface="Canva Sans" panose="020B0503030501040103"/>
            </a:endParaRPr>
          </a:p>
        </p:txBody>
      </p:sp>
      <p:sp>
        <p:nvSpPr>
          <p:cNvPr id="10" name="TextBox 10"/>
          <p:cNvSpPr txBox="1"/>
          <p:nvPr/>
        </p:nvSpPr>
        <p:spPr>
          <a:xfrm>
            <a:off x="5509069" y="3515609"/>
            <a:ext cx="7965579" cy="3195319"/>
          </a:xfrm>
          <a:prstGeom prst="rect">
            <a:avLst/>
          </a:prstGeom>
        </p:spPr>
        <p:txBody>
          <a:bodyPr lIns="0" tIns="0" rIns="0" bIns="0" rtlCol="0" anchor="t">
            <a:spAutoFit/>
          </a:bodyPr>
          <a:lstStyle/>
          <a:p>
            <a:pPr algn="ctr">
              <a:lnSpc>
                <a:spcPts val="12880"/>
              </a:lnSpc>
            </a:pPr>
            <a:r>
              <a:rPr lang="en-US" sz="9200">
                <a:solidFill>
                  <a:srgbClr val="F4F4F4"/>
                </a:solidFill>
                <a:latin typeface="Canva Sans Bold" panose="020B0803030501040103"/>
              </a:rPr>
              <a:t>LITERATURE</a:t>
            </a:r>
            <a:endParaRPr lang="en-US" sz="9200">
              <a:solidFill>
                <a:srgbClr val="F4F4F4"/>
              </a:solidFill>
              <a:latin typeface="Canva Sans Bold" panose="020B0803030501040103"/>
            </a:endParaRPr>
          </a:p>
          <a:p>
            <a:pPr algn="ctr">
              <a:lnSpc>
                <a:spcPts val="12880"/>
              </a:lnSpc>
            </a:pPr>
            <a:r>
              <a:rPr lang="en-US" sz="9200">
                <a:solidFill>
                  <a:srgbClr val="F4F4F4"/>
                </a:solidFill>
                <a:latin typeface="Canva Sans Bold" panose="020B0803030501040103"/>
              </a:rPr>
              <a:t>REVIEW</a:t>
            </a:r>
            <a:endParaRPr lang="en-US" sz="9200">
              <a:solidFill>
                <a:srgbClr val="F4F4F4"/>
              </a:solidFill>
              <a:latin typeface="Canva Sans Bold" panose="020B08030305010401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4A8B"/>
        </a:solidFill>
        <a:effectLst/>
      </p:bgPr>
    </p:bg>
    <p:spTree>
      <p:nvGrpSpPr>
        <p:cNvPr id="1" name=""/>
        <p:cNvGrpSpPr/>
        <p:nvPr/>
      </p:nvGrpSpPr>
      <p:grpSpPr>
        <a:xfrm>
          <a:off x="0" y="0"/>
          <a:ext cx="0" cy="0"/>
          <a:chOff x="0" y="0"/>
          <a:chExt cx="0" cy="0"/>
        </a:xfrm>
      </p:grpSpPr>
      <p:grpSp>
        <p:nvGrpSpPr>
          <p:cNvPr id="2" name="Group 2"/>
          <p:cNvGrpSpPr/>
          <p:nvPr/>
        </p:nvGrpSpPr>
        <p:grpSpPr>
          <a:xfrm rot="0">
            <a:off x="587294" y="0"/>
            <a:ext cx="882812" cy="12061366"/>
            <a:chOff x="0" y="0"/>
            <a:chExt cx="1177082" cy="16081821"/>
          </a:xfrm>
        </p:grpSpPr>
        <p:sp>
          <p:nvSpPr>
            <p:cNvPr id="3" name="Freeform 3"/>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6" name="Group 6"/>
          <p:cNvGrpSpPr/>
          <p:nvPr/>
        </p:nvGrpSpPr>
        <p:grpSpPr>
          <a:xfrm rot="0">
            <a:off x="1716210" y="0"/>
            <a:ext cx="882812" cy="12061366"/>
            <a:chOff x="0" y="0"/>
            <a:chExt cx="1177082" cy="16081821"/>
          </a:xfrm>
        </p:grpSpPr>
        <p:sp>
          <p:nvSpPr>
            <p:cNvPr id="7" name="Freeform 7"/>
            <p:cNvSpPr/>
            <p:nvPr/>
          </p:nvSpPr>
          <p:spPr>
            <a:xfrm>
              <a:off x="0" y="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0" y="5254910"/>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0" y="10595421"/>
              <a:ext cx="1177082" cy="5486400"/>
            </a:xfrm>
            <a:custGeom>
              <a:avLst/>
              <a:gdLst/>
              <a:ahLst/>
              <a:cxnLst/>
              <a:rect l="l" t="t" r="r" b="b"/>
              <a:pathLst>
                <a:path w="1177082" h="5486400">
                  <a:moveTo>
                    <a:pt x="0" y="0"/>
                  </a:moveTo>
                  <a:lnTo>
                    <a:pt x="1177082" y="0"/>
                  </a:lnTo>
                  <a:lnTo>
                    <a:pt x="1177082" y="5486400"/>
                  </a:lnTo>
                  <a:lnTo>
                    <a:pt x="0" y="5486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10" name="TextBox 10"/>
          <p:cNvSpPr txBox="1"/>
          <p:nvPr/>
        </p:nvSpPr>
        <p:spPr>
          <a:xfrm>
            <a:off x="2599021" y="123102"/>
            <a:ext cx="15158525" cy="8594091"/>
          </a:xfrm>
          <a:prstGeom prst="rect">
            <a:avLst/>
          </a:prstGeom>
        </p:spPr>
        <p:txBody>
          <a:bodyPr lIns="0" tIns="0" rIns="0" bIns="0" rtlCol="0" anchor="t">
            <a:spAutoFit/>
          </a:bodyPr>
          <a:lstStyle/>
          <a:p>
            <a:pPr algn="ctr">
              <a:lnSpc>
                <a:spcPts val="6020"/>
              </a:lnSpc>
            </a:pPr>
          </a:p>
          <a:p>
            <a:pPr algn="ctr">
              <a:lnSpc>
                <a:spcPts val="4200"/>
              </a:lnSpc>
            </a:pPr>
            <a:r>
              <a:rPr lang="en-US" sz="3000">
                <a:solidFill>
                  <a:srgbClr val="FFFFFF"/>
                </a:solidFill>
                <a:latin typeface="Canva Sans" panose="020B0503030501040103"/>
              </a:rPr>
              <a:t>1.</a:t>
            </a:r>
            <a:r>
              <a:rPr lang="en-US" sz="3000">
                <a:solidFill>
                  <a:srgbClr val="FFFFFF"/>
                </a:solidFill>
                <a:latin typeface="Canva Sans" panose="020B0503030501040103"/>
              </a:rPr>
              <a:t>Machine Learning-based Prediction Models for Diagnosis and Prognosis in Inflammatory Bowel Diseases: A Systematic Review </a:t>
            </a:r>
            <a:endParaRPr lang="en-US" sz="3000">
              <a:solidFill>
                <a:srgbClr val="FFFFFF"/>
              </a:solidFill>
              <a:latin typeface="Canva Sans" panose="020B0503030501040103"/>
            </a:endParaRPr>
          </a:p>
          <a:p>
            <a:pPr algn="ctr">
              <a:lnSpc>
                <a:spcPts val="4200"/>
              </a:lnSpc>
            </a:pPr>
            <a:r>
              <a:rPr lang="en-US" sz="3000">
                <a:solidFill>
                  <a:srgbClr val="FFFFFF"/>
                </a:solidFill>
                <a:latin typeface="Canva Sans" panose="020B0503030501040103"/>
              </a:rPr>
              <a:t>Authors: Nghia H Nguyen, Dominic Picetti, Parambir S Dulai, et.al</a:t>
            </a:r>
            <a:endParaRPr lang="en-US" sz="3000">
              <a:solidFill>
                <a:srgbClr val="FFFFFF"/>
              </a:solidFill>
              <a:latin typeface="Canva Sans" panose="020B0503030501040103"/>
            </a:endParaRPr>
          </a:p>
          <a:p>
            <a:pPr algn="ctr">
              <a:lnSpc>
                <a:spcPts val="4200"/>
              </a:lnSpc>
            </a:pPr>
            <a:r>
              <a:rPr lang="en-US" sz="3000">
                <a:solidFill>
                  <a:srgbClr val="FFFFFF"/>
                </a:solidFill>
                <a:latin typeface="Canva Sans" panose="020B0503030501040103"/>
              </a:rPr>
              <a:t>The paper reviews machine learning models for diagnosing and predicting outcomes in inflammatory bowel diseases (IBD). Authors Nghia H Nguyen et al. surveyed relevant studies, highlighting models' performance, data sources, and key features used for prediction. They emphasize the potential of these models in enhancing clinical decision-making and personalized medicine. </a:t>
            </a:r>
            <a:endParaRPr lang="en-US" sz="3000">
              <a:solidFill>
                <a:srgbClr val="FFFFFF"/>
              </a:solidFill>
              <a:latin typeface="Canva Sans" panose="020B0503030501040103"/>
            </a:endParaRPr>
          </a:p>
          <a:p>
            <a:pPr algn="ctr">
              <a:lnSpc>
                <a:spcPts val="4200"/>
              </a:lnSpc>
            </a:pPr>
          </a:p>
          <a:p>
            <a:pPr algn="ctr">
              <a:lnSpc>
                <a:spcPts val="4060"/>
              </a:lnSpc>
            </a:pPr>
            <a:r>
              <a:rPr lang="en-US" sz="2900">
                <a:solidFill>
                  <a:srgbClr val="FFFFFF"/>
                </a:solidFill>
                <a:latin typeface="Canva Sans" panose="020B0503030501040103"/>
              </a:rPr>
              <a:t>2.Machine Learning Prediction Model for Inflammatory Bowel Disease Based on Laboratory Markers. Working Model in a Discovery Cohort Study</a:t>
            </a:r>
            <a:endParaRPr lang="en-US" sz="2900">
              <a:solidFill>
                <a:srgbClr val="FFFFFF"/>
              </a:solidFill>
              <a:latin typeface="Canva Sans" panose="020B0503030501040103"/>
            </a:endParaRPr>
          </a:p>
          <a:p>
            <a:pPr algn="ctr">
              <a:lnSpc>
                <a:spcPts val="4200"/>
              </a:lnSpc>
            </a:pPr>
            <a:r>
              <a:rPr lang="en-US" sz="3000">
                <a:solidFill>
                  <a:srgbClr val="FFFFFF"/>
                </a:solidFill>
                <a:latin typeface="Canva Sans" panose="020B0503030501040103"/>
              </a:rPr>
              <a:t>A</a:t>
            </a:r>
            <a:r>
              <a:rPr lang="en-US" sz="3000">
                <a:solidFill>
                  <a:srgbClr val="FFFFFF"/>
                </a:solidFill>
                <a:latin typeface="Canva Sans" panose="020B0503030501040103"/>
              </a:rPr>
              <a:t>uthors:by Sebastian Kraszewski 1,*ORCID,Witold Szczurek 2,Julia Szymczak </a:t>
            </a:r>
            <a:endParaRPr lang="en-US" sz="3000">
              <a:solidFill>
                <a:srgbClr val="FFFFFF"/>
              </a:solidFill>
              <a:latin typeface="Canva Sans" panose="020B0503030501040103"/>
            </a:endParaRPr>
          </a:p>
          <a:p>
            <a:pPr algn="ctr">
              <a:lnSpc>
                <a:spcPts val="4200"/>
              </a:lnSpc>
              <a:spcBef>
                <a:spcPct val="0"/>
              </a:spcBef>
            </a:pPr>
            <a:r>
              <a:rPr lang="en-US" sz="3000">
                <a:solidFill>
                  <a:srgbClr val="FFFFFF"/>
                </a:solidFill>
                <a:latin typeface="Canva Sans" panose="020B0503030501040103"/>
              </a:rPr>
              <a:t>The study by Sebastian Kraszewski et al. introduces a novel machine learning prediction model tailored for inflammatory bowel disease (IBD) diagnosis, leveraging laboratory-based biomarkers.  </a:t>
            </a:r>
            <a:endParaRPr lang="en-US" sz="3000">
              <a:solidFill>
                <a:srgbClr val="FFFFFF"/>
              </a:solidFill>
              <a:latin typeface="Canva Sans" panose="020B0503030501040103"/>
            </a:endParaRPr>
          </a:p>
        </p:txBody>
      </p:sp>
      <p:sp>
        <p:nvSpPr>
          <p:cNvPr id="11" name="Freeform 11"/>
          <p:cNvSpPr/>
          <p:nvPr/>
        </p:nvSpPr>
        <p:spPr>
          <a:xfrm>
            <a:off x="17259300" y="8010182"/>
            <a:ext cx="1090477" cy="2520009"/>
          </a:xfrm>
          <a:custGeom>
            <a:avLst/>
            <a:gdLst/>
            <a:ahLst/>
            <a:cxnLst/>
            <a:rect l="l" t="t" r="r" b="b"/>
            <a:pathLst>
              <a:path w="1090477" h="2520009">
                <a:moveTo>
                  <a:pt x="0" y="0"/>
                </a:moveTo>
                <a:lnTo>
                  <a:pt x="1090477" y="0"/>
                </a:lnTo>
                <a:lnTo>
                  <a:pt x="1090477" y="2520010"/>
                </a:lnTo>
                <a:lnTo>
                  <a:pt x="0" y="2520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2881853" y="8717193"/>
            <a:ext cx="4377447" cy="4114800"/>
          </a:xfrm>
          <a:custGeom>
            <a:avLst/>
            <a:gdLst/>
            <a:ahLst/>
            <a:cxnLst/>
            <a:rect l="l" t="t" r="r" b="b"/>
            <a:pathLst>
              <a:path w="4377447" h="4114800">
                <a:moveTo>
                  <a:pt x="0" y="0"/>
                </a:moveTo>
                <a:lnTo>
                  <a:pt x="4377447" y="0"/>
                </a:lnTo>
                <a:lnTo>
                  <a:pt x="437744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7072</Words>
  <Application>WPS Presentation</Application>
  <PresentationFormat>On-screen Show (4:3)</PresentationFormat>
  <Paragraphs>194</Paragraphs>
  <Slides>35</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35</vt:i4>
      </vt:variant>
    </vt:vector>
  </HeadingPairs>
  <TitlesOfParts>
    <vt:vector size="56" baseType="lpstr">
      <vt:lpstr>Arial</vt:lpstr>
      <vt:lpstr>SimSun</vt:lpstr>
      <vt:lpstr>Wingdings</vt:lpstr>
      <vt:lpstr>ITC Benguiat</vt:lpstr>
      <vt:lpstr>Canva Sans Bold</vt:lpstr>
      <vt:lpstr>Arial</vt:lpstr>
      <vt:lpstr>EB Garamond Semi-Bold</vt:lpstr>
      <vt:lpstr>TT Commons Pro</vt:lpstr>
      <vt:lpstr>Poppins Medium</vt:lpstr>
      <vt:lpstr>Poppins Bold</vt:lpstr>
      <vt:lpstr>Poppins Light</vt:lpstr>
      <vt:lpstr>Canva Sans</vt:lpstr>
      <vt:lpstr>Microsoft YaHei</vt:lpstr>
      <vt:lpstr>Arial Unicode MS</vt:lpstr>
      <vt:lpstr>Calibri</vt:lpstr>
      <vt:lpstr>Six Caps</vt:lpstr>
      <vt:lpstr>TT Commons Pro Bold</vt:lpstr>
      <vt:lpstr>Noto Sans Bengali Bold</vt:lpstr>
      <vt:lpstr>Hind Siliguri Bold</vt:lpstr>
      <vt:lpstr>Hind Siliguri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2</dc:title>
  <dc:creator/>
  <cp:lastModifiedBy>jigis</cp:lastModifiedBy>
  <cp:revision>2</cp:revision>
  <dcterms:created xsi:type="dcterms:W3CDTF">2006-08-16T00:00:00Z</dcterms:created>
  <dcterms:modified xsi:type="dcterms:W3CDTF">2024-05-17T13:54:31Z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F274550D501C453C817246DDF1CA629C_12</vt:lpwstr>
  </property>
  <property fmtid="{D5CDD505-2E9C-101B-9397-08002B2CF9AE}" pid="3" name="KSOProductBuildVer">
    <vt:lpwstr>1033-12.2.0.16909</vt:lpwstr>
  </property>
</Properties>
</file>